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3" r:id="rId9"/>
    <p:sldId id="264" r:id="rId10"/>
    <p:sldId id="266" r:id="rId11"/>
    <p:sldId id="270" r:id="rId12"/>
    <p:sldId id="271" r:id="rId13"/>
    <p:sldId id="280" r:id="rId14"/>
    <p:sldId id="281" r:id="rId15"/>
    <p:sldId id="265" r:id="rId16"/>
    <p:sldId id="273" r:id="rId17"/>
    <p:sldId id="272" r:id="rId18"/>
    <p:sldId id="276" r:id="rId19"/>
    <p:sldId id="275" r:id="rId20"/>
    <p:sldId id="295" r:id="rId21"/>
    <p:sldId id="279" r:id="rId22"/>
    <p:sldId id="282" r:id="rId23"/>
    <p:sldId id="285" r:id="rId24"/>
    <p:sldId id="296" r:id="rId25"/>
    <p:sldId id="287" r:id="rId26"/>
    <p:sldId id="291" r:id="rId27"/>
    <p:sldId id="292" r:id="rId28"/>
    <p:sldId id="293" r:id="rId29"/>
    <p:sldId id="294" r:id="rId30"/>
    <p:sldId id="297" r:id="rId31"/>
    <p:sldId id="274" r:id="rId32"/>
    <p:sldId id="26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5453"/>
    <a:srgbClr val="C3C3C3"/>
    <a:srgbClr val="FF6699"/>
    <a:srgbClr val="454D55"/>
    <a:srgbClr val="FEEFE0"/>
    <a:srgbClr val="8CA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6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577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CA1C7-419C-4390-B8F3-676E91F30873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88BDB-E57B-4F4A-98A6-5E7D0E5D0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35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Context vector z is a function of just the last encoder hidden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8BDB-E57B-4F4A-98A6-5E7D0E5D06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85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Theoretically the self-attention can adopt any score functions, but just replace the target sequence with the same input sequence.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8BDB-E57B-4F4A-98A6-5E7D0E5D06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40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With global attention, model is smooth but can be computational expensive.</a:t>
            </a:r>
          </a:p>
          <a:p>
            <a:r>
              <a:rPr lang="en-US" dirty="0"/>
              <a:t>- With local attention has lower complexity but may require complex engineering to implement efficiently.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- The colors in the attention indicate that these weights are constantly changing while in convolution and fully connected layers they are slowly changing by gradient descent.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8BDB-E57B-4F4A-98A6-5E7D0E5D06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50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Instead of between input and output elements.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8BDB-E57B-4F4A-98A6-5E7D0E5D06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57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Embedding dimension = 512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There are dependencies between these paths in the self-attention layer. The feed-forward layer does not have those dependencies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  <a:sym typeface="Wingdings" panose="05000000000000000000" pitchFamily="2" charset="2"/>
              </a:rPr>
              <a:t> can be executed in parallel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8BDB-E57B-4F4A-98A6-5E7D0E5D06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83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Embedding dimension = 512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There are dependencies between these paths in the self-attention layer. The feed-forward layer does not have those dependencies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  <a:sym typeface="Wingdings" panose="05000000000000000000" pitchFamily="2" charset="2"/>
              </a:rPr>
              <a:t> can be executed in parallel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8BDB-E57B-4F4A-98A6-5E7D0E5D06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31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dirty="0">
                    <a:solidFill>
                      <a:srgbClr val="222222"/>
                    </a:solidFill>
                    <a:effectLst/>
                    <a:latin typeface="Helvetica" panose="020B0604020202020204" pitchFamily="34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are basically projection of embedded vectors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1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1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1200" dirty="0"/>
                  <a:t>.</a:t>
                </a:r>
              </a:p>
              <a:p>
                <a:r>
                  <a:rPr lang="en-US" b="0" i="0" dirty="0">
                    <a:solidFill>
                      <a:srgbClr val="222222"/>
                    </a:solidFill>
                    <a:effectLst/>
                    <a:latin typeface="Helvetica" panose="020B0604020202020204" pitchFamily="34" charset="0"/>
                  </a:rPr>
                  <a:t>- New vectors are smaller in dimension than the embedding vector. Their dimensionality is 64, while the embedding and encoder input/output vectors have dimensionality of 512. </a:t>
                </a:r>
                <a:br>
                  <a:rPr lang="en-US" b="0" i="0" dirty="0">
                    <a:solidFill>
                      <a:srgbClr val="222222"/>
                    </a:solidFill>
                    <a:effectLst/>
                    <a:latin typeface="Helvetica" panose="020B0604020202020204" pitchFamily="34" charset="0"/>
                  </a:rPr>
                </a:br>
                <a:r>
                  <a:rPr lang="en-US" b="0" i="0" dirty="0">
                    <a:solidFill>
                      <a:srgbClr val="222222"/>
                    </a:solidFill>
                    <a:effectLst/>
                    <a:latin typeface="Helvetica" panose="020B0604020202020204" pitchFamily="34" charset="0"/>
                  </a:rPr>
                  <a:t>- They don’t HAVE to be smaller, this is an architecture choice to make the computation of multiheaded attention (mostly) constant.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dirty="0">
                    <a:solidFill>
                      <a:srgbClr val="222222"/>
                    </a:solidFill>
                    <a:effectLst/>
                    <a:latin typeface="Helvetica" panose="020B0604020202020204" pitchFamily="34" charset="0"/>
                  </a:rPr>
                  <a:t>-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𝑄, 𝐾, 𝑉 </a:t>
                </a:r>
                <a:r>
                  <a:rPr lang="en-US" sz="1200" dirty="0"/>
                  <a:t>are basically projection of embedded vectors with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𝑊_𝑄</a:t>
                </a:r>
                <a:r>
                  <a:rPr lang="en-US" sz="1200" dirty="0"/>
                  <a:t>,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𝑊_𝐾</a:t>
                </a:r>
                <a:r>
                  <a:rPr lang="en-US" sz="1200" dirty="0"/>
                  <a:t>,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𝑊_𝑉</a:t>
                </a:r>
                <a:r>
                  <a:rPr lang="en-US" sz="1200" dirty="0"/>
                  <a:t>.</a:t>
                </a:r>
              </a:p>
              <a:p>
                <a:r>
                  <a:rPr lang="en-US" b="0" i="0" dirty="0">
                    <a:solidFill>
                      <a:srgbClr val="222222"/>
                    </a:solidFill>
                    <a:effectLst/>
                    <a:latin typeface="Helvetica" panose="020B0604020202020204" pitchFamily="34" charset="0"/>
                  </a:rPr>
                  <a:t>- New vectors are smaller in dimension than the embedding vector. Their dimensionality is 64, while the embedding and encoder input/output vectors have dimensionality of 512. </a:t>
                </a:r>
                <a:br>
                  <a:rPr lang="en-US" b="0" i="0" dirty="0">
                    <a:solidFill>
                      <a:srgbClr val="222222"/>
                    </a:solidFill>
                    <a:effectLst/>
                    <a:latin typeface="Helvetica" panose="020B0604020202020204" pitchFamily="34" charset="0"/>
                  </a:rPr>
                </a:br>
                <a:r>
                  <a:rPr lang="en-US" b="0" i="0" dirty="0">
                    <a:solidFill>
                      <a:srgbClr val="222222"/>
                    </a:solidFill>
                    <a:effectLst/>
                    <a:latin typeface="Helvetica" panose="020B0604020202020204" pitchFamily="34" charset="0"/>
                  </a:rPr>
                  <a:t>- They don’t HAVE to be smaller, this is an architecture choice to make the computation of multiheaded attention (mostly) constant.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8BDB-E57B-4F4A-98A6-5E7D0E5D06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5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2600" dirty="0"/>
              <a:t>Self-attention versus Convolution:</a:t>
            </a:r>
          </a:p>
          <a:p>
            <a:pPr lvl="1" algn="just"/>
            <a:r>
              <a:rPr lang="en-US" sz="2200" dirty="0"/>
              <a:t>Self-attention has data-dependent dynamic weights as they change dynamically in response to the data.</a:t>
            </a:r>
          </a:p>
          <a:p>
            <a:pPr lvl="1" algn="just"/>
            <a:r>
              <a:rPr lang="en-US" sz="2200" dirty="0"/>
              <a:t>In convolution, the weights are fixed globally, which enables translational equivariance property.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8BDB-E57B-4F4A-98A6-5E7D0E5D06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68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Split an image into fixed-size patches.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Flatten then linearly embed the patches.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1D position embeddings.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Feed the sequence as input to a standard Transformer encoder.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Pretrain the model with image labels (fully supervised on a huge dataset)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Finetune on the downstream dataset for image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88BDB-E57B-4F4A-98A6-5E7D0E5D06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88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3FA2-D2E6-4767-808E-5DB6AFA85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0466A-C1D5-4FDE-A700-F0D4628A2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85B9A-7100-419F-899E-FEA49843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43FE-3876-4246-877F-50A7F0FF047D}" type="datetime1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61C28-9C94-4D0B-B489-BB31B6D97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FFD88-A3B7-45E6-ADB7-8889C47D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98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CEFA-A384-4364-A623-18ADA3F1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4001D3-9E83-40CF-A77B-426B5A546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2BFE2-56BB-4FC2-B1FE-757421B89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FF13E-D8B8-468C-BEF0-DD03CEFC597E}" type="datetime1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CA668-ECD1-4C9D-ACB8-4E8E9749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65CE5-3D83-412D-848B-947D75AD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6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841B63-D3D2-4502-9F8C-29803D8C18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3725F-0C3E-4C85-81CD-4E93391EE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18E92-3BFF-46A9-BAD2-425471B9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E212C-97DC-40E6-9950-85E34BB1772A}" type="datetime1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9474B-AEA8-4449-8E5E-53FA38B5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FA1FB-FAEF-4A64-BD99-47C0387B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24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BDBE8-E899-450F-85E9-7930941AE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665DC-FA36-4EA6-AAF9-825DDEF23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A3ADA-3FF4-48D6-8B9D-A97756559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D664-9DBA-4251-A8E2-80052BBCC09D}" type="datetime1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A2477-5E8F-4CF5-8443-A19ACBA38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C2050-455F-4BE3-BF4C-5B74C428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4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97374-2618-4188-8B9E-27A424B37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AB7C3-E3B7-4B14-ABE3-EFF429FA1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1A188-67D1-4E27-A9CE-1064BF88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0C4F3-0D21-40ED-9E39-8AD1A050C23E}" type="datetime1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A4345-C93A-4618-B953-DED1DECCF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45480-7D65-48A2-9CAD-516E495E5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78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1BB7B-FE7A-4F86-9FCB-D047BABC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3776E-187C-4B4C-8DF8-1B7B59C2D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89727-EB39-4CB5-91F3-F59210124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F0D7C-0D64-4480-9F96-FE4876ABD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F70F-4AE0-49BE-923E-DD2BF9BE22D5}" type="datetime1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467DF-346E-4A53-BE63-0AE7654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03586-EC7A-45C4-A1F8-2F2AD6A31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6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52C6D-CBEC-4AE1-B64A-7377ECAB3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DDEB6-7428-45DF-8D40-463EFC03D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EF97E-F397-4BBD-B155-B0E56313D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811E67-2043-4EBC-BA38-016E03460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D0C4D-04D3-478A-9BB2-72717CF45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E14DF1-DEE4-405C-A194-2E1F9D9F0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5B3E-B9A0-4107-A485-1B0AFE59AE21}" type="datetime1">
              <a:rPr lang="en-US" smtClean="0"/>
              <a:t>11/13/2021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BA4DE3-ADF5-4C85-9A1F-F3734D7C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3EF3F9-0344-4965-AECA-510AF6FD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91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A2BCE-5297-4BE2-8CD1-24971552B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E0B68C-27BB-43E4-81A0-D38757F9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D882-EAD1-44E9-84D4-8270302F5BCF}" type="datetime1">
              <a:rPr lang="en-US" smtClean="0"/>
              <a:t>11/13/2021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CFAF9-EF72-40DF-99A5-B47CB43D5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96BCF-F13F-42C9-B1C3-D7203C78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41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2FF94-C637-4A26-98ED-78053671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740FA-5C5C-4AE4-970B-BCD82454C226}" type="datetime1">
              <a:rPr lang="en-US" smtClean="0"/>
              <a:t>11/13/2021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E44696-D475-4CE5-9AF9-5EB03315D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ECE4C-3BEF-4160-8FBB-FEF0FFFF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7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C8F9-1152-4FED-9603-9DA4DFC3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21D29-5AF4-45DB-81F6-21F7E30EB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9FB7F-7D99-4E9A-8273-E664AB6C9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3A4AB-B489-4BD8-A761-2C5535D0D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04255-4AEB-49A7-8A74-F6FCAB9E1DE7}" type="datetime1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525F8-E19D-40CE-96E8-99234B73F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8A364-742C-4F65-8F48-189E6353F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68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A326-BE28-4049-8771-BE3535FF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72FA31-B802-4036-AB4D-101E14726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8D026-75FC-43EF-A2B2-45C52DD6A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5C621-2EF4-47B2-A50E-27CADBB1C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8F99-922D-46F0-AEFF-CB8A1BCD6C31}" type="datetime1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09C09-ECB7-4684-AD86-E7ACE4183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D0EF9-E26B-4358-A659-2A9FC29E7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51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AC8CC1-0F79-493C-B5AE-729C635F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38217-0FC9-4A4F-B8E6-45A795BA0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AF2CC-E20B-4DBF-925D-0944F5CC4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D5840-2F33-4B9E-B50D-E3C75F8EE6C7}" type="datetime1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53596-5E71-4F7A-B46E-7BF95C05F2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Automation Lab – Sungkyunkwan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731CA-52A6-4FF7-8153-0A2D2537B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3CC5A-AE1C-4C4F-BDD1-68627A9C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7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alyticsvidhya.com/blog/2019/11/comprehensive-guide-attention-mechanism-deep-learning" TargetMode="External"/><Relationship Id="rId3" Type="http://schemas.openxmlformats.org/officeDocument/2006/relationships/hyperlink" Target="https://lilianweng.github.io/lil-log/2018/06/24/attention-attention.html" TargetMode="External"/><Relationship Id="rId7" Type="http://schemas.openxmlformats.org/officeDocument/2006/relationships/hyperlink" Target="https://viso.ai/deep-learning/vision-transformer-vit/" TargetMode="External"/><Relationship Id="rId2" Type="http://schemas.openxmlformats.org/officeDocument/2006/relationships/hyperlink" Target="https://towardsdatascience.com/attention-and-its-different-forms-7fc3674d14d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.googleblog.com/2020/12/transformers-for-image-recognition-at.html" TargetMode="External"/><Relationship Id="rId11" Type="http://schemas.openxmlformats.org/officeDocument/2006/relationships/hyperlink" Target="https://www.youtube.com/watch?v=tFYxJZBAbE8" TargetMode="External"/><Relationship Id="rId5" Type="http://schemas.openxmlformats.org/officeDocument/2006/relationships/hyperlink" Target="https://theaisummer.com/" TargetMode="External"/><Relationship Id="rId10" Type="http://schemas.openxmlformats.org/officeDocument/2006/relationships/hyperlink" Target="https://sieunpark77.medium.com/swin-transformers-the-most-powerful-tool-in-computer-vision-659f78744871" TargetMode="External"/><Relationship Id="rId4" Type="http://schemas.openxmlformats.org/officeDocument/2006/relationships/hyperlink" Target="https://jalammar.github.io/illustrated-transformer/" TargetMode="External"/><Relationship Id="rId9" Type="http://schemas.openxmlformats.org/officeDocument/2006/relationships/hyperlink" Target="https://www.analyticsvidhya.com/blog/2019/06/understanding-transformers-nlp-state-of-the-art-models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66C7-DE95-4595-B972-274B88DC7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3636D-D294-4C80-B614-8D316D6855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Paper 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A3CF4-465E-4770-9A96-B1037F047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200F9-6CBA-48F6-BD69-C4957FE01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36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92A6-A7A0-4F02-B850-31241D2E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  <a:br>
              <a:rPr lang="en-US" dirty="0"/>
            </a:br>
            <a:r>
              <a:rPr lang="en-US" sz="3200" dirty="0"/>
              <a:t>Multi-Head Self-Attention Mechanism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4F2D7-2A4D-453C-AD8E-1A2A95ACA9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08440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4000"/>
                  </a:lnSpc>
                </a:pPr>
                <a:r>
                  <a:rPr lang="en-US" sz="2400" dirty="0"/>
                  <a:t>Self-attention mechanism:</a:t>
                </a:r>
              </a:p>
              <a:p>
                <a:pPr marL="514350" indent="-285750" algn="just">
                  <a:lnSpc>
                    <a:spcPct val="114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Maps a </a:t>
                </a:r>
                <a:r>
                  <a:rPr lang="en-US" sz="2000" b="1" dirty="0"/>
                  <a:t>query </a:t>
                </a: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)</a:t>
                </a:r>
                <a:r>
                  <a:rPr lang="en-US" sz="2000" b="1" dirty="0"/>
                  <a:t> </a:t>
                </a:r>
                <a:r>
                  <a:rPr lang="en-US" sz="2000" dirty="0"/>
                  <a:t>and a set of </a:t>
                </a:r>
                <a:r>
                  <a:rPr lang="en-US" sz="2000" b="1" dirty="0"/>
                  <a:t>key-value </a:t>
                </a:r>
                <a:r>
                  <a:rPr lang="en-US" sz="2000" dirty="0"/>
                  <a:t>pairs (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000" dirty="0"/>
                  <a:t>) to an output.</a:t>
                </a:r>
              </a:p>
              <a:p>
                <a:pPr marL="514350" indent="-285750" algn="just">
                  <a:lnSpc>
                    <a:spcPct val="114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In the context of machine translation: keys and values are projection of the encoder hidden states, while query is the hidden state’s projection of the position being processed.</a:t>
                </a:r>
              </a:p>
              <a:p>
                <a:pPr marL="514350" indent="-285750" algn="just">
                  <a:lnSpc>
                    <a:spcPct val="114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b="1" dirty="0"/>
                  <a:t>Scaled dot-product attention</a:t>
                </a:r>
                <a:r>
                  <a:rPr lang="en-US" sz="2000" dirty="0"/>
                  <a:t>: the output is a weighted sum of the values, where the weight assigned to each value is determined by the dot-product of the query with all the keys.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4F2D7-2A4D-453C-AD8E-1A2A95ACA9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08440"/>
              </a:xfrm>
              <a:blipFill>
                <a:blip r:embed="rId3"/>
                <a:stretch>
                  <a:fillRect l="-812" t="-507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C1D92-5C60-4EA3-A50B-FFC180F80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8E10A4-0453-4CB4-BCC0-A87B75B04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32" y="4460033"/>
            <a:ext cx="8232536" cy="230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8C029-5F05-4E65-AF62-5BEF298DA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08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D810-9F15-45DC-8BD8-8A8D4A03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  <a:br>
              <a:rPr lang="en-US" dirty="0"/>
            </a:br>
            <a:r>
              <a:rPr lang="en-US" sz="3200" dirty="0"/>
              <a:t>Multi-Head Self-Attention Mechanism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17AD1D-B6EE-4D02-B2B0-E86B918305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82273" cy="43513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400" dirty="0"/>
                  <a:t>Multi-head mechanism:</a:t>
                </a:r>
              </a:p>
              <a:p>
                <a:pPr marL="457200" lvl="1" algn="just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Projects 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000" dirty="0"/>
                  <a:t> times with different, learnable parameter matrices.</a:t>
                </a:r>
              </a:p>
              <a:p>
                <a:pPr marL="457200" lvl="1" algn="just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Expands the model’s ability to focus on different positions.</a:t>
                </a:r>
              </a:p>
              <a:p>
                <a:pPr marL="457200" lvl="1" algn="just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Adds dimensions or subspaces to the self-attention mechanism to retrieve more meaning.</a:t>
                </a:r>
              </a:p>
              <a:p>
                <a:pPr algn="just"/>
                <a:endParaRPr lang="en-US" sz="2400" dirty="0"/>
              </a:p>
              <a:p>
                <a:pPr marL="0" indent="0" algn="just">
                  <a:buNone/>
                </a:pPr>
                <a:r>
                  <a:rPr lang="en-US" sz="2400" dirty="0">
                    <a:sym typeface="Wingdings" panose="05000000000000000000" pitchFamily="2" charset="2"/>
                  </a:rPr>
                  <a:t> </a:t>
                </a:r>
                <a:r>
                  <a:rPr lang="en-US" sz="2400" dirty="0"/>
                  <a:t>2 types of parallel computations hidden inside self-attention:</a:t>
                </a:r>
              </a:p>
              <a:p>
                <a:pPr marL="457200" lvl="1" algn="just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by batching embedding vectors into the query matrix.</a:t>
                </a:r>
              </a:p>
              <a:p>
                <a:pPr marL="457200" lvl="1" algn="just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by introducing multi-head attention.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17AD1D-B6EE-4D02-B2B0-E86B918305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82273" cy="4351338"/>
              </a:xfrm>
              <a:blipFill>
                <a:blip r:embed="rId2"/>
                <a:stretch>
                  <a:fillRect l="-1460" t="-1961" r="-1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8" name="Picture 4">
            <a:extLst>
              <a:ext uri="{FF2B5EF4-FFF2-40B4-BE49-F238E27FC236}">
                <a16:creationId xmlns:a16="http://schemas.microsoft.com/office/drawing/2014/main" id="{1D0F6694-9CF4-48A5-A910-CB5B9F94A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473" y="1825625"/>
            <a:ext cx="4366260" cy="484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4BF0-19F7-4C5C-9345-8AC4E93CA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0D0BC-4670-45EC-8574-C2C6906D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03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1EBF-3B99-4478-8422-C2A32910E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  <a:br>
              <a:rPr lang="en-US" dirty="0"/>
            </a:br>
            <a:r>
              <a:rPr lang="en-US" sz="3200" dirty="0"/>
              <a:t>Multi-Head Self-Attention Mechanism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5AFD1-2152-4294-BD6A-86ECF6B03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3 different ways of usage:</a:t>
            </a:r>
          </a:p>
          <a:p>
            <a:pPr algn="just"/>
            <a:r>
              <a:rPr lang="en-US" sz="2000" b="1" dirty="0"/>
              <a:t>Self-Attention</a:t>
            </a:r>
            <a:r>
              <a:rPr lang="en-US" sz="2000" dirty="0"/>
              <a:t> layers: </a:t>
            </a:r>
            <a:r>
              <a:rPr lang="en-US" sz="2000" i="1" dirty="0"/>
              <a:t>Keys, values </a:t>
            </a:r>
            <a:r>
              <a:rPr lang="en-US" sz="2000" dirty="0"/>
              <a:t>and </a:t>
            </a:r>
            <a:r>
              <a:rPr lang="en-US" sz="2000" i="1" dirty="0"/>
              <a:t>queries</a:t>
            </a:r>
            <a:r>
              <a:rPr lang="en-US" sz="2000" dirty="0"/>
              <a:t> come from previous </a:t>
            </a:r>
            <a:r>
              <a:rPr lang="en-US" sz="2000" i="1" dirty="0"/>
              <a:t>encoder layer</a:t>
            </a:r>
            <a:r>
              <a:rPr lang="en-US" sz="2000" dirty="0"/>
              <a:t>. Each position can attend to all positions.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b="1" dirty="0"/>
              <a:t>Masked Self-Attention </a:t>
            </a:r>
            <a:r>
              <a:rPr lang="en-US" sz="2000" dirty="0"/>
              <a:t>layers: </a:t>
            </a:r>
            <a:r>
              <a:rPr lang="en-US" sz="2000" i="1" dirty="0"/>
              <a:t>Keys, values</a:t>
            </a:r>
            <a:r>
              <a:rPr lang="en-US" sz="2000" dirty="0"/>
              <a:t> and </a:t>
            </a:r>
            <a:r>
              <a:rPr lang="en-US" sz="2000" i="1" dirty="0"/>
              <a:t>queries</a:t>
            </a:r>
            <a:r>
              <a:rPr lang="en-US" sz="2000" dirty="0"/>
              <a:t> come from previous </a:t>
            </a:r>
            <a:r>
              <a:rPr lang="en-US" sz="2000" i="1" dirty="0"/>
              <a:t>decoder layer</a:t>
            </a:r>
            <a:r>
              <a:rPr lang="en-US" sz="2000" dirty="0"/>
              <a:t>. Each position can only attend to current and earlier positions in the output sequence.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b="1" dirty="0"/>
              <a:t>Encoder-Decoder Attention </a:t>
            </a:r>
            <a:r>
              <a:rPr lang="en-US" sz="2000" dirty="0"/>
              <a:t>layers: </a:t>
            </a:r>
            <a:r>
              <a:rPr lang="en-US" sz="2000" i="1" dirty="0"/>
              <a:t>Queries</a:t>
            </a:r>
            <a:r>
              <a:rPr lang="en-US" sz="2000" dirty="0"/>
              <a:t> come from previous </a:t>
            </a:r>
            <a:r>
              <a:rPr lang="en-US" sz="2000" i="1" dirty="0"/>
              <a:t>decoder layer</a:t>
            </a:r>
            <a:r>
              <a:rPr lang="en-US" sz="2000" dirty="0"/>
              <a:t>, while memory </a:t>
            </a:r>
            <a:r>
              <a:rPr lang="en-US" sz="2000" i="1" dirty="0"/>
              <a:t>keys</a:t>
            </a:r>
            <a:r>
              <a:rPr lang="en-US" sz="2000" dirty="0"/>
              <a:t> and </a:t>
            </a:r>
            <a:r>
              <a:rPr lang="en-US" sz="2000" i="1" dirty="0"/>
              <a:t>values</a:t>
            </a:r>
            <a:r>
              <a:rPr lang="en-US" sz="2000" dirty="0"/>
              <a:t> come from output of </a:t>
            </a:r>
            <a:r>
              <a:rPr lang="en-US" sz="2000" i="1" dirty="0"/>
              <a:t>the encoder</a:t>
            </a:r>
            <a:r>
              <a:rPr lang="en-US" sz="2000" dirty="0"/>
              <a:t>. Every decoder position can attend over all positions in the input sequence (mimics the general attention mechanism).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86D53-ACD4-4B52-A52C-F63F6A38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8EA32-E626-4A06-92E1-7633D38C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64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59E4-0C78-4A16-8521-7971EEFD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  <a:br>
              <a:rPr lang="en-US" dirty="0"/>
            </a:br>
            <a:r>
              <a:rPr lang="en-US" sz="3200" dirty="0"/>
              <a:t>Positional 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345D9-B9A0-406D-9CA8-2BBC96C6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Inject information about position of the tokens in the sequence to the input embeddings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 meaningful distances between embedding vectors.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148F9-1889-40B7-BAC2-CCABBBA32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A649D-666C-4039-A97E-DB487F3E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13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4BC6042-86EB-416B-9FF0-B0950149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789" y="3237722"/>
            <a:ext cx="6328422" cy="348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920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386C-5C47-4988-9B59-21ADAD551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  <a:br>
              <a:rPr lang="en-US" dirty="0"/>
            </a:br>
            <a:r>
              <a:rPr lang="en-US" sz="3200" dirty="0"/>
              <a:t>Operation 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A2894-A864-464F-8B6F-F1A20C551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D02AD-1826-4614-8495-6C1BD90FC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381D4-F6E0-4A17-968D-C96C4DB4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14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D8CF06DF-B6A8-45D3-AC6D-41E3382E43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92" y="1825624"/>
            <a:ext cx="9160616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799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9B1B1-4427-4F6C-8B2A-BAACD940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  <a:br>
              <a:rPr lang="en-US" dirty="0"/>
            </a:br>
            <a:r>
              <a:rPr lang="en-US" sz="3200" dirty="0"/>
              <a:t>Operation 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A64B5-1997-4B86-8CA4-95551E6B7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9A5EC-441D-4876-BD6E-F0B67A5B1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4CDFB-68AF-4257-953D-A64347F6A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15</a:t>
            </a:fld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B6CC2DB-DB27-4ADF-8E29-43ED3722CBE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149" y="1827226"/>
            <a:ext cx="9157701" cy="503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705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B22D-46E7-4DA2-8F50-207837103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  <a:br>
              <a:rPr lang="en-US" dirty="0"/>
            </a:br>
            <a:r>
              <a:rPr lang="en-US" sz="3200" dirty="0"/>
              <a:t>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75913-EF04-4075-8363-F31F274F1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4424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Significance: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2200" dirty="0"/>
              <a:t>Increase amount of parallelized computation.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2200" dirty="0"/>
              <a:t>Improve ability to learn long-range dependencies.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2200" dirty="0"/>
              <a:t>Lead to development of many attention-based and transformer-based methods in many fields.</a:t>
            </a:r>
          </a:p>
          <a:p>
            <a:pPr lvl="1" algn="just">
              <a:buFont typeface="Courier New" panose="02070309020205020404" pitchFamily="49" charset="0"/>
              <a:buChar char="o"/>
            </a:pPr>
            <a:endParaRPr lang="en-US" sz="2200" dirty="0"/>
          </a:p>
          <a:p>
            <a:pPr algn="just"/>
            <a:r>
              <a:rPr lang="en-US" sz="2600" dirty="0"/>
              <a:t>Limitation: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2200" dirty="0"/>
              <a:t>Attention can only deal with fixed-length text strings. The text must be split into a certain number of segments without respecting the sentence or any other semantic boundary being fed into the system </a:t>
            </a:r>
            <a:r>
              <a:rPr lang="en-US" sz="2200" dirty="0">
                <a:sym typeface="Wingdings" panose="05000000000000000000" pitchFamily="2" charset="2"/>
              </a:rPr>
              <a:t> causes </a:t>
            </a:r>
            <a:r>
              <a:rPr lang="en-US" sz="2200" dirty="0"/>
              <a:t>context fragmentation.</a:t>
            </a:r>
          </a:p>
          <a:p>
            <a:pPr lvl="1" algn="just">
              <a:buFont typeface="Courier New" panose="02070309020205020404" pitchFamily="49" charset="0"/>
              <a:buChar char="o"/>
            </a:pPr>
            <a:endParaRPr lang="en-US" sz="2200" dirty="0"/>
          </a:p>
          <a:p>
            <a:pPr algn="just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55FD6-F21E-49BE-8ECE-98FC5C835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7AB33-8F68-47B9-BD4B-3631FC0C2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0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AD2E6-B4D8-4B10-8C3B-2CBD9FB26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Transformer (</a:t>
            </a:r>
            <a:r>
              <a:rPr lang="en-US" dirty="0" err="1"/>
              <a:t>ViT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0A9FA-91CB-448B-BFFA-B052C4EB2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Transformer based applications to computer vision remain limited.</a:t>
            </a:r>
          </a:p>
          <a:p>
            <a:endParaRPr lang="en-US" sz="2400" dirty="0"/>
          </a:p>
          <a:p>
            <a:r>
              <a:rPr lang="en-US" sz="2400" dirty="0"/>
              <a:t>Self-attention based vision applications:</a:t>
            </a:r>
          </a:p>
          <a:p>
            <a:pPr lvl="1"/>
            <a:r>
              <a:rPr lang="en-US" sz="2000" dirty="0"/>
              <a:t>Limit to local attention -&gt; able to replace conv.</a:t>
            </a:r>
          </a:p>
          <a:p>
            <a:pPr lvl="1"/>
            <a:r>
              <a:rPr lang="en-US" sz="2000" dirty="0"/>
              <a:t>Employ scalable approximations to global attention -&gt; require complex engineering.</a:t>
            </a:r>
          </a:p>
          <a:p>
            <a:pPr lvl="1"/>
            <a:r>
              <a:rPr lang="en-US" sz="2000" dirty="0"/>
              <a:t>Apply full self-attention on extracted 2x2 patches -&gt; limit to small-res images.</a:t>
            </a:r>
          </a:p>
          <a:p>
            <a:pPr lvl="1"/>
            <a:r>
              <a:rPr lang="en-US" sz="2000" dirty="0"/>
              <a:t>Combines conv with forms of self-attention.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14375-8A4D-411B-A210-3A16F3696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A329B-2AB6-4647-8F3B-0207EC0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36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AD2E6-B4D8-4B10-8C3B-2CBD9FB26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Transformer (</a:t>
            </a:r>
            <a:r>
              <a:rPr lang="en-US" dirty="0" err="1"/>
              <a:t>ViT</a:t>
            </a:r>
            <a:r>
              <a:rPr lang="en-US" dirty="0"/>
              <a:t>)</a:t>
            </a:r>
            <a:br>
              <a:rPr lang="en-US" dirty="0"/>
            </a:br>
            <a:r>
              <a:rPr lang="en-US" sz="3200" dirty="0"/>
              <a:t>Model Architecture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C28DCB-FD6B-44A4-9977-CF9110440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Concept: apply pure transformer directly to a sequence of image patches.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9A5158-D374-4397-9260-FE05E0E08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C16E2-E2A5-4B32-90CC-FE155811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2E55CA3-2AC0-4BFF-B5D5-BC4DCDE8F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0484" y="2221278"/>
            <a:ext cx="8891031" cy="463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991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6107-B5DD-4CE1-9CB8-5435C902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Transformer (</a:t>
            </a:r>
            <a:r>
              <a:rPr lang="en-US" dirty="0" err="1"/>
              <a:t>ViT</a:t>
            </a:r>
            <a:r>
              <a:rPr lang="en-US" dirty="0"/>
              <a:t>)</a:t>
            </a:r>
            <a:br>
              <a:rPr lang="en-US" dirty="0"/>
            </a:br>
            <a:r>
              <a:rPr lang="en-US" sz="3600" dirty="0"/>
              <a:t>Operation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829EC-7198-423B-B242-E8B02A0B3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C27C4-C747-4257-8B4B-BDD0B1907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3D108-414D-481A-8372-99F06893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19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CBFC830-6F47-40DA-987C-A74B5EC31E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806" y="1696282"/>
            <a:ext cx="7508387" cy="516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716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92D1-0E85-4FE3-81C9-7A1736D1D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86021-8B19-4657-B772-349B817E9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Vaswani et al – Google Brain/Research, </a:t>
            </a:r>
            <a:r>
              <a:rPr lang="en-US" sz="2400" b="1" i="1" dirty="0"/>
              <a:t>Attention is All you Need</a:t>
            </a:r>
            <a:r>
              <a:rPr lang="en-US" sz="2400" dirty="0"/>
              <a:t>, </a:t>
            </a:r>
            <a:r>
              <a:rPr lang="en-US" sz="2400" dirty="0" err="1"/>
              <a:t>NeurIPS</a:t>
            </a:r>
            <a:r>
              <a:rPr lang="en-US" sz="2400" dirty="0"/>
              <a:t> 2017.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 err="1"/>
              <a:t>Dosovitskiy</a:t>
            </a:r>
            <a:r>
              <a:rPr lang="en-US" sz="2400" dirty="0"/>
              <a:t> et al – Google Research/Brain, </a:t>
            </a:r>
            <a:r>
              <a:rPr lang="en-US" sz="2400" b="1" i="1" dirty="0"/>
              <a:t>An Image is Worth 16x16 Words: Transformers for Image Recognition at Scale</a:t>
            </a:r>
            <a:r>
              <a:rPr lang="en-US" sz="2400" dirty="0"/>
              <a:t>, ICLR 2021.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Liu et al – Microsoft Research Asia, </a:t>
            </a:r>
            <a:r>
              <a:rPr lang="en-US" sz="2400" b="1" i="1" dirty="0" err="1"/>
              <a:t>Swin</a:t>
            </a:r>
            <a:r>
              <a:rPr lang="en-US" sz="2400" b="1" i="1" dirty="0"/>
              <a:t> Transformer: Hierarchical Vision Transformer using Shifted Windows</a:t>
            </a:r>
            <a:r>
              <a:rPr lang="en-US" sz="2400" dirty="0"/>
              <a:t>, ICCV 2021.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D13AF-F64E-4C07-9999-E91A9A7E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CC385-88B4-4716-8775-547AB827D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09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CBD1E-8DD7-4A75-A708-87455368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Transformer (</a:t>
            </a:r>
            <a:r>
              <a:rPr lang="en-US" dirty="0" err="1"/>
              <a:t>ViT</a:t>
            </a:r>
            <a:r>
              <a:rPr lang="en-US" dirty="0"/>
              <a:t>)</a:t>
            </a:r>
            <a:br>
              <a:rPr lang="en-US" dirty="0"/>
            </a:br>
            <a:r>
              <a:rPr lang="en-US" sz="3200" dirty="0"/>
              <a:t>Author’s Observation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D90AE-2D66-48BE-AE71-517FCDCC0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lack of inductive biases (translation equivariance &amp; locality) causes the models to not generalize well without sufficient data.</a:t>
            </a:r>
          </a:p>
          <a:p>
            <a:endParaRPr lang="en-US" sz="2400" dirty="0"/>
          </a:p>
          <a:p>
            <a:r>
              <a:rPr lang="en-US" sz="2400" dirty="0"/>
              <a:t>Large scale training on datasets with 14M-300M images trumps inductive bias.</a:t>
            </a:r>
          </a:p>
          <a:p>
            <a:endParaRPr lang="en-US" sz="2400" dirty="0"/>
          </a:p>
          <a:p>
            <a:r>
              <a:rPr lang="en-US" sz="2400" dirty="0"/>
              <a:t>When considering the computational cost of model pre-training, </a:t>
            </a:r>
            <a:r>
              <a:rPr lang="en-US" sz="2400" dirty="0" err="1"/>
              <a:t>ViT</a:t>
            </a:r>
            <a:r>
              <a:rPr lang="en-US" sz="2400" dirty="0"/>
              <a:t> performs very well.</a:t>
            </a:r>
          </a:p>
          <a:p>
            <a:endParaRPr lang="en-US" sz="2400" dirty="0"/>
          </a:p>
          <a:p>
            <a:r>
              <a:rPr lang="en-US" sz="2400" dirty="0"/>
              <a:t>Positional embeddings help improved performance, but more advanced embeddings bring no noticeable gain.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1BCA1-9640-4787-B325-D43A5254D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527AC-8FDF-4702-9F46-9577AD8F5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55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A6FBF-43D1-4F17-92CE-F25DF7FD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Transformer (</a:t>
            </a:r>
            <a:r>
              <a:rPr lang="en-US" dirty="0" err="1"/>
              <a:t>ViT</a:t>
            </a:r>
            <a:r>
              <a:rPr lang="en-US" dirty="0"/>
              <a:t>)</a:t>
            </a:r>
            <a:br>
              <a:rPr lang="en-US" dirty="0"/>
            </a:br>
            <a:r>
              <a:rPr lang="en-US" sz="3200" dirty="0"/>
              <a:t>Experiment Results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76292-F79B-45C2-B939-EF823781F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5261DA-B938-4F1D-B9F3-72472F5F7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14" y="1690688"/>
            <a:ext cx="7545356" cy="371425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2F6DF0-27C9-47B1-86BE-210CDC45A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22C29-46E2-4A1D-B395-5857A2D7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97CC53-C834-4E8E-9141-94B9F81A8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704" y="1690688"/>
            <a:ext cx="3668992" cy="4108281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2E0BB1E-D797-445A-AE0C-359B30CCF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653" y="5259261"/>
            <a:ext cx="5479917" cy="147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01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149E5-1CE4-454F-BACD-A6AF1A278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Swin</a:t>
            </a:r>
            <a:r>
              <a:rPr lang="en-US" dirty="0"/>
              <a:t> Transformers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F2C67-A7E0-471A-8D1A-43ABE368D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elements can vary substantially in scale unlike word tokens.</a:t>
            </a:r>
          </a:p>
          <a:p>
            <a:r>
              <a:rPr lang="en-US" dirty="0"/>
              <a:t>Much higher resolution of pixels in images compared to words in passages of text.</a:t>
            </a:r>
          </a:p>
          <a:p>
            <a:r>
              <a:rPr lang="en-US" dirty="0"/>
              <a:t>Many vision tasks require dense prediction at pixel level.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Swin</a:t>
            </a:r>
            <a:r>
              <a:rPr lang="en-US" dirty="0">
                <a:sym typeface="Wingdings" panose="05000000000000000000" pitchFamily="2" charset="2"/>
              </a:rPr>
              <a:t> Transformer as general-purpose backbone for various vision tasks.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D3425-9B3D-4F80-AA39-DD456883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AFFA8-1A78-4625-B0C3-DE5ECAF5E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9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8C689-1645-4382-AD9D-99AB7004F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Swin</a:t>
            </a:r>
            <a:r>
              <a:rPr lang="en-US" dirty="0"/>
              <a:t> Transformers</a:t>
            </a:r>
            <a:br>
              <a:rPr lang="en-US" dirty="0"/>
            </a:br>
            <a:r>
              <a:rPr lang="en-US" sz="3200" dirty="0"/>
              <a:t>Network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FD040-E1A8-4466-9AAC-2183D569A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5094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401E98-FE70-419B-A442-5048FD793B91}"/>
              </a:ext>
            </a:extLst>
          </p:cNvPr>
          <p:cNvGrpSpPr/>
          <p:nvPr/>
        </p:nvGrpSpPr>
        <p:grpSpPr>
          <a:xfrm>
            <a:off x="2297745" y="1825625"/>
            <a:ext cx="7596510" cy="2286000"/>
            <a:chOff x="2297745" y="1825625"/>
            <a:chExt cx="7596510" cy="2286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F6D7EA-A7EF-49E5-8155-1559A2AD3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008" r="27815" b="22273"/>
            <a:stretch/>
          </p:blipFill>
          <p:spPr>
            <a:xfrm>
              <a:off x="2297745" y="1825625"/>
              <a:ext cx="7596510" cy="228600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E09E83-6869-4BE7-B7AC-B4748862DE65}"/>
                </a:ext>
              </a:extLst>
            </p:cNvPr>
            <p:cNvSpPr/>
            <p:nvPr/>
          </p:nvSpPr>
          <p:spPr>
            <a:xfrm>
              <a:off x="3097764" y="2341984"/>
              <a:ext cx="419877" cy="1670179"/>
            </a:xfrm>
            <a:prstGeom prst="ellipse">
              <a:avLst/>
            </a:prstGeom>
            <a:noFill/>
            <a:ln w="28575">
              <a:solidFill>
                <a:srgbClr val="DF54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AD0505-BAE7-4A1D-9C1C-FF68280372AC}"/>
                </a:ext>
              </a:extLst>
            </p:cNvPr>
            <p:cNvSpPr/>
            <p:nvPr/>
          </p:nvSpPr>
          <p:spPr>
            <a:xfrm>
              <a:off x="3645589" y="2341984"/>
              <a:ext cx="419877" cy="1670179"/>
            </a:xfrm>
            <a:prstGeom prst="ellipse">
              <a:avLst/>
            </a:prstGeom>
            <a:noFill/>
            <a:ln w="28575">
              <a:solidFill>
                <a:srgbClr val="DF54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6FB44027-A79F-43C3-B300-F1F5D1EF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202489C-0C83-44EE-A1E3-E70DA0B0D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23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F3841-9219-475B-A549-1311590EA439}"/>
              </a:ext>
            </a:extLst>
          </p:cNvPr>
          <p:cNvGrpSpPr/>
          <p:nvPr/>
        </p:nvGrpSpPr>
        <p:grpSpPr>
          <a:xfrm>
            <a:off x="2134196" y="4253172"/>
            <a:ext cx="7923608" cy="2286000"/>
            <a:chOff x="2134196" y="4253172"/>
            <a:chExt cx="7923608" cy="2286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4777413-EE55-41BE-8A9D-548E5D749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4196" y="4253172"/>
              <a:ext cx="7923608" cy="228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8BCA33-DE2C-461B-8B75-82C879AF897B}"/>
                </a:ext>
              </a:extLst>
            </p:cNvPr>
            <p:cNvSpPr txBox="1"/>
            <p:nvPr/>
          </p:nvSpPr>
          <p:spPr>
            <a:xfrm>
              <a:off x="7305869" y="6102220"/>
              <a:ext cx="1324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3C3C3"/>
                  </a:solidFill>
                </a:rPr>
                <a:t>linear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282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8C689-1645-4382-AD9D-99AB7004F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Swin</a:t>
            </a:r>
            <a:r>
              <a:rPr lang="en-US" dirty="0"/>
              <a:t> Transformers</a:t>
            </a:r>
            <a:br>
              <a:rPr lang="en-US" dirty="0"/>
            </a:br>
            <a:r>
              <a:rPr lang="en-US" sz="3200" dirty="0"/>
              <a:t>Network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FD040-E1A8-4466-9AAC-2183D569A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5094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972DCF-1137-444F-8E2F-A279D2902086}"/>
              </a:ext>
            </a:extLst>
          </p:cNvPr>
          <p:cNvGrpSpPr/>
          <p:nvPr/>
        </p:nvGrpSpPr>
        <p:grpSpPr>
          <a:xfrm>
            <a:off x="2297745" y="1825625"/>
            <a:ext cx="7596510" cy="2286000"/>
            <a:chOff x="2297745" y="1825625"/>
            <a:chExt cx="7596510" cy="2286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F6D7EA-A7EF-49E5-8155-1559A2AD3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008" r="27815" b="22273"/>
            <a:stretch/>
          </p:blipFill>
          <p:spPr>
            <a:xfrm>
              <a:off x="2297745" y="1825625"/>
              <a:ext cx="7596510" cy="228600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AD0505-BAE7-4A1D-9C1C-FF68280372AC}"/>
                </a:ext>
              </a:extLst>
            </p:cNvPr>
            <p:cNvSpPr/>
            <p:nvPr/>
          </p:nvSpPr>
          <p:spPr>
            <a:xfrm>
              <a:off x="5203801" y="2341984"/>
              <a:ext cx="419877" cy="1670179"/>
            </a:xfrm>
            <a:prstGeom prst="ellipse">
              <a:avLst/>
            </a:prstGeom>
            <a:noFill/>
            <a:ln w="28575">
              <a:solidFill>
                <a:srgbClr val="DF54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52A9283-3DBD-4170-836A-06A2FB68D553}"/>
                </a:ext>
              </a:extLst>
            </p:cNvPr>
            <p:cNvSpPr/>
            <p:nvPr/>
          </p:nvSpPr>
          <p:spPr>
            <a:xfrm>
              <a:off x="6765123" y="2341984"/>
              <a:ext cx="419877" cy="1670179"/>
            </a:xfrm>
            <a:prstGeom prst="ellipse">
              <a:avLst/>
            </a:prstGeom>
            <a:noFill/>
            <a:ln w="28575">
              <a:solidFill>
                <a:srgbClr val="DF54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7E2C86D-8A89-45A5-8FEB-7767F855D717}"/>
                </a:ext>
              </a:extLst>
            </p:cNvPr>
            <p:cNvSpPr/>
            <p:nvPr/>
          </p:nvSpPr>
          <p:spPr>
            <a:xfrm>
              <a:off x="8326445" y="2341983"/>
              <a:ext cx="419877" cy="1670179"/>
            </a:xfrm>
            <a:prstGeom prst="ellipse">
              <a:avLst/>
            </a:prstGeom>
            <a:noFill/>
            <a:ln w="28575">
              <a:solidFill>
                <a:srgbClr val="DF54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CA13473E-B43E-43CE-A61B-34B17F955DD7}"/>
                </a:ext>
              </a:extLst>
            </p:cNvPr>
            <p:cNvSpPr/>
            <p:nvPr/>
          </p:nvSpPr>
          <p:spPr>
            <a:xfrm rot="20973485">
              <a:off x="5419202" y="2016960"/>
              <a:ext cx="1128516" cy="802363"/>
            </a:xfrm>
            <a:prstGeom prst="arc">
              <a:avLst>
                <a:gd name="adj1" fmla="val 12095895"/>
                <a:gd name="adj2" fmla="val 19346311"/>
              </a:avLst>
            </a:prstGeom>
            <a:ln w="19050">
              <a:solidFill>
                <a:srgbClr val="DF545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20CC7DB4-4134-4718-989C-F139B25DD921}"/>
                </a:ext>
              </a:extLst>
            </p:cNvPr>
            <p:cNvSpPr/>
            <p:nvPr/>
          </p:nvSpPr>
          <p:spPr>
            <a:xfrm rot="21181037">
              <a:off x="7029190" y="2023155"/>
              <a:ext cx="1128516" cy="802363"/>
            </a:xfrm>
            <a:prstGeom prst="arc">
              <a:avLst>
                <a:gd name="adj1" fmla="val 12095895"/>
                <a:gd name="adj2" fmla="val 18388322"/>
              </a:avLst>
            </a:prstGeom>
            <a:ln w="19050">
              <a:solidFill>
                <a:srgbClr val="DF545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0C013225-28D3-46BB-8680-C24A6044BC4E}"/>
                </a:ext>
              </a:extLst>
            </p:cNvPr>
            <p:cNvSpPr/>
            <p:nvPr/>
          </p:nvSpPr>
          <p:spPr>
            <a:xfrm rot="21006021">
              <a:off x="8546092" y="1940800"/>
              <a:ext cx="1128516" cy="802363"/>
            </a:xfrm>
            <a:prstGeom prst="arc">
              <a:avLst>
                <a:gd name="adj1" fmla="val 12095895"/>
                <a:gd name="adj2" fmla="val 16568583"/>
              </a:avLst>
            </a:prstGeom>
            <a:ln w="19050">
              <a:solidFill>
                <a:srgbClr val="DF545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4951B6AE-BF0D-4220-A085-B3C8421F2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7D717FD-25FA-473D-9831-3CA238F5D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24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90DEACC-6899-4E62-9062-0A1FA2DCF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801" y="4345407"/>
            <a:ext cx="4397572" cy="2467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DD6BEB-25BA-4FA2-B195-4026C30E2CA1}"/>
              </a:ext>
            </a:extLst>
          </p:cNvPr>
          <p:cNvSpPr txBox="1"/>
          <p:nvPr/>
        </p:nvSpPr>
        <p:spPr>
          <a:xfrm>
            <a:off x="2440452" y="4778798"/>
            <a:ext cx="27390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(a) The proposed </a:t>
            </a:r>
            <a:r>
              <a:rPr lang="en-US" sz="1400" dirty="0" err="1"/>
              <a:t>Swin</a:t>
            </a:r>
            <a:r>
              <a:rPr lang="en-US" sz="1400" dirty="0"/>
              <a:t> Transformer builds hierarchical feature maps by merging image patches (shown in gray) in deeper layers.</a:t>
            </a:r>
          </a:p>
          <a:p>
            <a:pPr algn="just"/>
            <a:r>
              <a:rPr lang="en-US" sz="1400" dirty="0"/>
              <a:t>(b) In contrast, previous vision Transformers  produce feature maps of a single low resolution.</a:t>
            </a:r>
          </a:p>
        </p:txBody>
      </p:sp>
    </p:spTree>
    <p:extLst>
      <p:ext uri="{BB962C8B-B14F-4D97-AF65-F5344CB8AC3E}">
        <p14:creationId xmlns:p14="http://schemas.microsoft.com/office/powerpoint/2010/main" val="3049834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8C689-1645-4382-AD9D-99AB7004F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Swin</a:t>
            </a:r>
            <a:r>
              <a:rPr lang="en-US" dirty="0"/>
              <a:t> Transformers</a:t>
            </a:r>
            <a:br>
              <a:rPr lang="en-US" dirty="0"/>
            </a:br>
            <a:r>
              <a:rPr lang="en-US" sz="3200" dirty="0"/>
              <a:t>Network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FD040-E1A8-4466-9AAC-2183D569A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8453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Swin</a:t>
            </a:r>
            <a:r>
              <a:rPr lang="en-US" sz="2400" dirty="0"/>
              <a:t> Transformer block:</a:t>
            </a:r>
          </a:p>
          <a:p>
            <a:pPr lvl="1"/>
            <a:r>
              <a:rPr lang="en-US" sz="1800" dirty="0"/>
              <a:t>Resolves problem with global Multi-head Self-Attention (MSA) being too computational expensive.</a:t>
            </a:r>
          </a:p>
          <a:p>
            <a:pPr lvl="1"/>
            <a:r>
              <a:rPr lang="en-US" sz="1800" dirty="0"/>
              <a:t>Calculates self-attention within local windows </a:t>
            </a:r>
            <a:r>
              <a:rPr lang="en-US" sz="1800"/>
              <a:t>(size = 7): </a:t>
            </a:r>
            <a:r>
              <a:rPr lang="en-US" sz="1800" dirty="0"/>
              <a:t>Window based MSA and Shifted Window based MSA (alternatively).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AAA58DA-EA72-4B51-B13D-9767437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7808654-8879-49DA-B6F8-098F52B19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25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DCEB0D-8C96-400E-A142-A6404C6656F9}"/>
              </a:ext>
            </a:extLst>
          </p:cNvPr>
          <p:cNvGrpSpPr/>
          <p:nvPr/>
        </p:nvGrpSpPr>
        <p:grpSpPr>
          <a:xfrm>
            <a:off x="6321260" y="3082535"/>
            <a:ext cx="4121481" cy="3559461"/>
            <a:chOff x="5649048" y="2852596"/>
            <a:chExt cx="4545809" cy="39259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059D97-5D22-4333-8131-A495EE314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9048" y="2852596"/>
              <a:ext cx="4545809" cy="39259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B84AE6-830F-4D49-B91E-E139F8946D70}"/>
                </a:ext>
              </a:extLst>
            </p:cNvPr>
            <p:cNvSpPr txBox="1"/>
            <p:nvPr/>
          </p:nvSpPr>
          <p:spPr>
            <a:xfrm>
              <a:off x="6096000" y="4301793"/>
              <a:ext cx="901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3C3C3"/>
                  </a:solidFill>
                </a:rPr>
                <a:t>W-MSA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FE552A-9499-405C-8427-F816DD1FA0AF}"/>
                </a:ext>
              </a:extLst>
            </p:cNvPr>
            <p:cNvSpPr txBox="1"/>
            <p:nvPr/>
          </p:nvSpPr>
          <p:spPr>
            <a:xfrm>
              <a:off x="7132706" y="5366010"/>
              <a:ext cx="1155759" cy="373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3C3C3"/>
                  </a:solidFill>
                </a:rPr>
                <a:t>SW-MSA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EEB0FC-33FA-47FA-A1F7-E7B929E0AE10}"/>
                </a:ext>
              </a:extLst>
            </p:cNvPr>
            <p:cNvSpPr txBox="1"/>
            <p:nvPr/>
          </p:nvSpPr>
          <p:spPr>
            <a:xfrm>
              <a:off x="6457403" y="6339893"/>
              <a:ext cx="7949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C3C3C3"/>
                  </a:solidFill>
                </a:rPr>
                <a:t>(Naive)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867A79-D928-47C7-9871-7593E0C5895E}"/>
              </a:ext>
            </a:extLst>
          </p:cNvPr>
          <p:cNvGrpSpPr/>
          <p:nvPr/>
        </p:nvGrpSpPr>
        <p:grpSpPr>
          <a:xfrm>
            <a:off x="2584158" y="3042795"/>
            <a:ext cx="3279902" cy="3638940"/>
            <a:chOff x="1705947" y="2773119"/>
            <a:chExt cx="3681844" cy="40848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B058AF5-0E8E-4B46-98CB-D8F794036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695" b="13928"/>
            <a:stretch/>
          </p:blipFill>
          <p:spPr>
            <a:xfrm>
              <a:off x="1705947" y="2773119"/>
              <a:ext cx="3681844" cy="4084881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DA9612-E69E-44EB-8E5B-1BD392533848}"/>
                </a:ext>
              </a:extLst>
            </p:cNvPr>
            <p:cNvSpPr/>
            <p:nvPr/>
          </p:nvSpPr>
          <p:spPr>
            <a:xfrm>
              <a:off x="1997143" y="5066522"/>
              <a:ext cx="969992" cy="457200"/>
            </a:xfrm>
            <a:prstGeom prst="ellipse">
              <a:avLst/>
            </a:prstGeom>
            <a:noFill/>
            <a:ln w="28575">
              <a:solidFill>
                <a:srgbClr val="DF54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BEF73AB-CBFB-46A9-A260-B79639FEFE65}"/>
                </a:ext>
              </a:extLst>
            </p:cNvPr>
            <p:cNvSpPr/>
            <p:nvPr/>
          </p:nvSpPr>
          <p:spPr>
            <a:xfrm>
              <a:off x="3741576" y="5066522"/>
              <a:ext cx="1129004" cy="457200"/>
            </a:xfrm>
            <a:prstGeom prst="ellipse">
              <a:avLst/>
            </a:prstGeom>
            <a:noFill/>
            <a:ln w="28575">
              <a:solidFill>
                <a:srgbClr val="DF54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6299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8C689-1645-4382-AD9D-99AB7004F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Swin</a:t>
            </a:r>
            <a:r>
              <a:rPr lang="en-US" dirty="0"/>
              <a:t> Transformers</a:t>
            </a:r>
            <a:br>
              <a:rPr lang="en-US" dirty="0"/>
            </a:br>
            <a:r>
              <a:rPr lang="en-US" sz="3200" dirty="0"/>
              <a:t>Network Architecture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DFD040-E1A8-4466-9AAC-2183D569A0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509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Relative position bias: </a:t>
                </a:r>
              </a:p>
              <a:p>
                <a:pPr lvl="1"/>
                <a:r>
                  <a:rPr lang="en-US" sz="2000" dirty="0"/>
                  <a:t>Include relative position bias B taken from a parameterized bias matrix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−1)(2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sz="2000" dirty="0"/>
                  <a:t> in computing self-attention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Attention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000" dirty="0"/>
              </a:p>
              <a:p>
                <a:endParaRPr lang="en-US" dirty="0"/>
              </a:p>
              <a:p>
                <a:r>
                  <a:rPr lang="en-US" dirty="0"/>
                  <a:t>Architecture variants:</a:t>
                </a:r>
              </a:p>
              <a:p>
                <a:pPr lvl="1"/>
                <a:r>
                  <a:rPr lang="en-US" sz="2000" dirty="0" err="1"/>
                  <a:t>Swin</a:t>
                </a:r>
                <a:r>
                  <a:rPr lang="en-US" sz="2000" dirty="0"/>
                  <a:t>-T: C = 96, layer numbers = {2; 2; 6; 2}</a:t>
                </a:r>
              </a:p>
              <a:p>
                <a:pPr lvl="1"/>
                <a:r>
                  <a:rPr lang="en-US" sz="2000" dirty="0" err="1"/>
                  <a:t>Swin</a:t>
                </a:r>
                <a:r>
                  <a:rPr lang="en-US" sz="2000" dirty="0"/>
                  <a:t>-S: C = 96, layer numbers = {2; 2; 18; 2}</a:t>
                </a:r>
              </a:p>
              <a:p>
                <a:pPr lvl="1"/>
                <a:r>
                  <a:rPr lang="en-US" sz="2000" dirty="0" err="1"/>
                  <a:t>Swin</a:t>
                </a:r>
                <a:r>
                  <a:rPr lang="en-US" sz="2000" dirty="0"/>
                  <a:t>-B: C = 128, layer numbers = {2; 2; 18; 2}</a:t>
                </a:r>
              </a:p>
              <a:p>
                <a:pPr lvl="1"/>
                <a:r>
                  <a:rPr lang="en-US" sz="2000" dirty="0" err="1"/>
                  <a:t>Swin</a:t>
                </a:r>
                <a:r>
                  <a:rPr lang="en-US" sz="2000" dirty="0"/>
                  <a:t>-L: C = 192, layer numbers = {2; 2; 18; 2}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DFD040-E1A8-4466-9AAC-2183D569A0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5094"/>
              </a:xfrm>
              <a:blipFill>
                <a:blip r:embed="rId2"/>
                <a:stretch>
                  <a:fillRect l="-1043" t="-2008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82AC336-2686-4EF8-AA36-56BCDAF60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08" r="27815" b="22273"/>
          <a:stretch/>
        </p:blipFill>
        <p:spPr>
          <a:xfrm>
            <a:off x="6096000" y="3261299"/>
            <a:ext cx="6096000" cy="183445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7782EF-C563-4EEE-9EB8-AB3B8A18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7B9BF-AE04-4EBC-88CD-8518FF7B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30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68D5-7127-49E5-BE62-A07EB7B1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Swin</a:t>
            </a:r>
            <a:r>
              <a:rPr lang="en-US" dirty="0"/>
              <a:t> Transformers</a:t>
            </a:r>
            <a:br>
              <a:rPr lang="en-US" dirty="0"/>
            </a:br>
            <a:r>
              <a:rPr lang="en-US" sz="3200" dirty="0"/>
              <a:t>Experiment results: Image Classification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33F33-FB4B-4752-9AEC-DE01A856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1929" b="38946"/>
          <a:stretch/>
        </p:blipFill>
        <p:spPr>
          <a:xfrm>
            <a:off x="1317949" y="1690688"/>
            <a:ext cx="4572000" cy="4139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77807C-D6B4-4F5F-82BE-7634E78B3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67" b="9294"/>
          <a:stretch/>
        </p:blipFill>
        <p:spPr>
          <a:xfrm>
            <a:off x="6302051" y="1756450"/>
            <a:ext cx="4572000" cy="210349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462FCB-4CCB-4F2A-A888-0FC77D369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697"/>
          <a:stretch/>
        </p:blipFill>
        <p:spPr>
          <a:xfrm>
            <a:off x="3810000" y="6029209"/>
            <a:ext cx="4572000" cy="642888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7756115-B63F-4A20-AD42-6F1376F4B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DF840B7-2674-4A6A-8228-2C0E23F1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35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68D5-7127-49E5-BE62-A07EB7B1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Swin</a:t>
            </a:r>
            <a:r>
              <a:rPr lang="en-US" dirty="0"/>
              <a:t> Transformers</a:t>
            </a:r>
            <a:br>
              <a:rPr lang="en-US" dirty="0"/>
            </a:br>
            <a:r>
              <a:rPr lang="en-US" sz="3200" dirty="0"/>
              <a:t>Experiment results: Object Detection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38FF79-6332-45F9-8C15-D4801985D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b="7917"/>
          <a:stretch/>
        </p:blipFill>
        <p:spPr>
          <a:xfrm>
            <a:off x="6494610" y="1789841"/>
            <a:ext cx="4572000" cy="3434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BD153D-C334-4F94-9710-F7B48026A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984"/>
          <a:stretch/>
        </p:blipFill>
        <p:spPr>
          <a:xfrm>
            <a:off x="3810000" y="6068098"/>
            <a:ext cx="4572000" cy="654107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1298E53-F758-4BCA-ADF8-B2AC77B4D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29D4BB-6981-41F8-B29F-FFDEB55A4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259"/>
          <a:stretch/>
        </p:blipFill>
        <p:spPr>
          <a:xfrm>
            <a:off x="1125391" y="1789841"/>
            <a:ext cx="4572000" cy="4140522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BB31CC7-0F7C-400A-8DE7-CE132684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F4FC233-BE7A-4D68-9100-95FAF1BD3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58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1C40-F9AB-407C-9398-0350C838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Swin</a:t>
            </a:r>
            <a:r>
              <a:rPr lang="en-US" dirty="0"/>
              <a:t> Transformers</a:t>
            </a:r>
            <a:br>
              <a:rPr lang="en-US" dirty="0"/>
            </a:br>
            <a:r>
              <a:rPr lang="en-US" sz="3200" dirty="0"/>
              <a:t>Experiment results: Semantic Segmentation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D58534-353A-4496-9EF1-E7CB8ADBA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0" y="1690688"/>
            <a:ext cx="4572000" cy="4448433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544CE-E25D-4F6F-8EB4-3509CA5D6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1B0F1-B69D-439B-8A74-8B4674BD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16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A9A8D-EEAA-4549-A709-987EDCFB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B131-F84F-4C5F-A0EE-A2813BBCA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4000"/>
              </a:lnSpc>
            </a:pPr>
            <a:r>
              <a:rPr lang="en-US" sz="2400" dirty="0"/>
              <a:t>RNN/LSTM networks:</a:t>
            </a:r>
          </a:p>
          <a:p>
            <a:pPr marL="457200" lvl="1" algn="just">
              <a:lnSpc>
                <a:spcPct val="114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SOTA approaches in sequential modeling (language modeling, machine translation…)</a:t>
            </a:r>
          </a:p>
          <a:p>
            <a:pPr marL="457200" lvl="1" algn="just">
              <a:lnSpc>
                <a:spcPct val="114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Suffers from </a:t>
            </a:r>
            <a:r>
              <a:rPr lang="en-US" sz="2000" b="1" dirty="0"/>
              <a:t>bottleneck</a:t>
            </a:r>
            <a:r>
              <a:rPr lang="en-US" sz="2000" dirty="0"/>
              <a:t> and </a:t>
            </a:r>
            <a:r>
              <a:rPr lang="en-US" sz="2000" b="1" dirty="0"/>
              <a:t>vanishing gradient</a:t>
            </a:r>
            <a:r>
              <a:rPr lang="en-US" sz="2000" dirty="0"/>
              <a:t> problems with long sequence.</a:t>
            </a:r>
          </a:p>
          <a:p>
            <a:pPr lvl="1" algn="just">
              <a:lnSpc>
                <a:spcPct val="114000"/>
              </a:lnSpc>
            </a:pPr>
            <a:endParaRPr lang="en-US" sz="2000" dirty="0"/>
          </a:p>
          <a:p>
            <a:pPr lvl="1" algn="just">
              <a:lnSpc>
                <a:spcPct val="114000"/>
              </a:lnSpc>
            </a:pPr>
            <a:endParaRPr lang="en-US" sz="2400" dirty="0"/>
          </a:p>
          <a:p>
            <a:pPr algn="just">
              <a:lnSpc>
                <a:spcPct val="114000"/>
              </a:lnSpc>
            </a:pPr>
            <a:endParaRPr lang="en-US" sz="2400" dirty="0"/>
          </a:p>
          <a:p>
            <a:pPr algn="just">
              <a:lnSpc>
                <a:spcPct val="114000"/>
              </a:lnSpc>
            </a:pPr>
            <a:endParaRPr lang="en-US" sz="2400" dirty="0"/>
          </a:p>
          <a:p>
            <a:pPr algn="just">
              <a:lnSpc>
                <a:spcPct val="114000"/>
              </a:lnSpc>
            </a:pPr>
            <a:endParaRPr lang="en-US" sz="2400" dirty="0"/>
          </a:p>
          <a:p>
            <a:pPr algn="just">
              <a:lnSpc>
                <a:spcPct val="114000"/>
              </a:lnSpc>
            </a:pPr>
            <a:endParaRPr lang="en-US" sz="2400" dirty="0"/>
          </a:p>
          <a:p>
            <a:pPr marL="0" indent="0" algn="just">
              <a:lnSpc>
                <a:spcPct val="114000"/>
              </a:lnSpc>
              <a:buNone/>
            </a:pPr>
            <a:r>
              <a:rPr lang="en-US" sz="2400" dirty="0">
                <a:sym typeface="Wingdings" panose="05000000000000000000" pitchFamily="2" charset="2"/>
              </a:rPr>
              <a:t> Attention mechanism was born.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BA9DF9-1132-453F-8A1D-381D4027C509}"/>
              </a:ext>
            </a:extLst>
          </p:cNvPr>
          <p:cNvSpPr txBox="1"/>
          <p:nvPr/>
        </p:nvSpPr>
        <p:spPr>
          <a:xfrm>
            <a:off x="11969750" y="64928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4C470F-74F8-4B4E-B96F-5C6F1CD48802}"/>
              </a:ext>
            </a:extLst>
          </p:cNvPr>
          <p:cNvGrpSpPr/>
          <p:nvPr/>
        </p:nvGrpSpPr>
        <p:grpSpPr>
          <a:xfrm>
            <a:off x="5753681" y="3177874"/>
            <a:ext cx="6400800" cy="2665176"/>
            <a:chOff x="5753681" y="3826962"/>
            <a:chExt cx="6400800" cy="2665176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FEF02C49-5DFC-4143-9EED-5B65E4CA0A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288"/>
            <a:stretch/>
          </p:blipFill>
          <p:spPr bwMode="auto">
            <a:xfrm>
              <a:off x="5753681" y="3826962"/>
              <a:ext cx="6400800" cy="208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F14600-3381-4692-A79E-D503790C60AA}"/>
                </a:ext>
              </a:extLst>
            </p:cNvPr>
            <p:cNvSpPr txBox="1"/>
            <p:nvPr/>
          </p:nvSpPr>
          <p:spPr>
            <a:xfrm>
              <a:off x="5753681" y="5907363"/>
              <a:ext cx="63875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Vanishing gradient problem</a:t>
              </a:r>
              <a:r>
                <a:rPr lang="en-US" sz="1600" dirty="0"/>
                <a:t>: Contribution from earlier steps becomes insignificant in the gradient for the vanilla RNN unit.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571F4D-9C97-4FA0-95D5-4421F25AB023}"/>
              </a:ext>
            </a:extLst>
          </p:cNvPr>
          <p:cNvGrpSpPr/>
          <p:nvPr/>
        </p:nvGrpSpPr>
        <p:grpSpPr>
          <a:xfrm>
            <a:off x="0" y="3229035"/>
            <a:ext cx="5486400" cy="2614015"/>
            <a:chOff x="0" y="3049448"/>
            <a:chExt cx="5486400" cy="261401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B10A9E-EE33-49A5-9D5A-B0AC6C5C33CF}"/>
                </a:ext>
              </a:extLst>
            </p:cNvPr>
            <p:cNvGrpSpPr/>
            <p:nvPr/>
          </p:nvGrpSpPr>
          <p:grpSpPr>
            <a:xfrm>
              <a:off x="0" y="3049448"/>
              <a:ext cx="5486400" cy="2614015"/>
              <a:chOff x="50800" y="3878123"/>
              <a:chExt cx="5486400" cy="2614015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CA271733-42B8-4A7C-B8EB-CBCD743447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00" y="3878123"/>
                <a:ext cx="5486400" cy="20309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A7A6BA3-3770-44C8-A377-7679442265B0}"/>
                      </a:ext>
                    </a:extLst>
                  </p:cNvPr>
                  <p:cNvSpPr txBox="1"/>
                  <p:nvPr/>
                </p:nvSpPr>
                <p:spPr>
                  <a:xfrm>
                    <a:off x="50800" y="5907363"/>
                    <a:ext cx="548640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/>
                      <a:t>Bottleneck problem: </a:t>
                    </a:r>
                    <a:r>
                      <a:rPr lang="en-US" sz="1600" dirty="0"/>
                      <a:t>The context vector </a:t>
                    </a:r>
                    <a14:m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a14:m>
                    <a:r>
                      <a:rPr lang="en-US" sz="1600" dirty="0"/>
                      <a:t> cannot encode information from all the input timesteps.</a:t>
                    </a: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A7A6BA3-3770-44C8-A377-7679442265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00" y="5907363"/>
                    <a:ext cx="5486400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3125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685F3B-9638-470F-AB5D-1D62A95FA901}"/>
                </a:ext>
              </a:extLst>
            </p:cNvPr>
            <p:cNvGrpSpPr/>
            <p:nvPr/>
          </p:nvGrpSpPr>
          <p:grpSpPr>
            <a:xfrm>
              <a:off x="615950" y="3241177"/>
              <a:ext cx="4429125" cy="1560038"/>
              <a:chOff x="615950" y="3241177"/>
              <a:chExt cx="4429125" cy="15600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6B6FD22-87B0-4D61-BBB2-E56B829EF00B}"/>
                      </a:ext>
                    </a:extLst>
                  </p:cNvPr>
                  <p:cNvSpPr txBox="1"/>
                  <p:nvPr/>
                </p:nvSpPr>
                <p:spPr>
                  <a:xfrm>
                    <a:off x="615950" y="4524216"/>
                    <a:ext cx="24765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6B6FD22-87B0-4D61-BBB2-E56B829EF0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950" y="4524216"/>
                    <a:ext cx="247650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48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A8EC091-45D2-49A9-8E5F-F55FB92CB250}"/>
                      </a:ext>
                    </a:extLst>
                  </p:cNvPr>
                  <p:cNvSpPr txBox="1"/>
                  <p:nvPr/>
                </p:nvSpPr>
                <p:spPr>
                  <a:xfrm>
                    <a:off x="1428750" y="4524216"/>
                    <a:ext cx="24765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A8EC091-45D2-49A9-8E5F-F55FB92CB2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8750" y="4524216"/>
                    <a:ext cx="247650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73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2526176-157B-40CE-8AA7-5EDC407C7089}"/>
                      </a:ext>
                    </a:extLst>
                  </p:cNvPr>
                  <p:cNvSpPr txBox="1"/>
                  <p:nvPr/>
                </p:nvSpPr>
                <p:spPr>
                  <a:xfrm>
                    <a:off x="2241550" y="4524216"/>
                    <a:ext cx="24765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2526176-157B-40CE-8AA7-5EDC407C70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1550" y="4524216"/>
                    <a:ext cx="247650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F088040-1A9E-470C-8C48-353E32377FC1}"/>
                      </a:ext>
                    </a:extLst>
                  </p:cNvPr>
                  <p:cNvSpPr txBox="1"/>
                  <p:nvPr/>
                </p:nvSpPr>
                <p:spPr>
                  <a:xfrm>
                    <a:off x="898525" y="3866991"/>
                    <a:ext cx="24765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F088040-1A9E-470C-8C48-353E32377F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525" y="3866991"/>
                    <a:ext cx="247650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73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938959A-D545-4CAD-94BD-9BD0E0A3A74E}"/>
                      </a:ext>
                    </a:extLst>
                  </p:cNvPr>
                  <p:cNvSpPr txBox="1"/>
                  <p:nvPr/>
                </p:nvSpPr>
                <p:spPr>
                  <a:xfrm>
                    <a:off x="1651000" y="3866991"/>
                    <a:ext cx="24765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938959A-D545-4CAD-94BD-9BD0E0A3A7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1000" y="3866991"/>
                    <a:ext cx="247650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C1AC87F-C4FF-4582-962C-D935100536E1}"/>
                      </a:ext>
                    </a:extLst>
                  </p:cNvPr>
                  <p:cNvSpPr txBox="1"/>
                  <p:nvPr/>
                </p:nvSpPr>
                <p:spPr>
                  <a:xfrm>
                    <a:off x="2619375" y="3866991"/>
                    <a:ext cx="24765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C1AC87F-C4FF-4582-962C-D93510053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9375" y="3866991"/>
                    <a:ext cx="247650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6E0C959-DD4E-4F6F-8DF5-105D747F8127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875" y="3257278"/>
                    <a:ext cx="24765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6E0C959-DD4E-4F6F-8DF5-105D747F81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0875" y="3257278"/>
                    <a:ext cx="247650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48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92E974F-762A-469E-AEE3-BD95CB003664}"/>
                      </a:ext>
                    </a:extLst>
                  </p:cNvPr>
                  <p:cNvSpPr txBox="1"/>
                  <p:nvPr/>
                </p:nvSpPr>
                <p:spPr>
                  <a:xfrm>
                    <a:off x="4006850" y="3241177"/>
                    <a:ext cx="24765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92E974F-762A-469E-AEE3-BD95CB0036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06850" y="3241177"/>
                    <a:ext cx="247650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73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C3EC3F5-0151-4831-B135-7DB935D9E862}"/>
                      </a:ext>
                    </a:extLst>
                  </p:cNvPr>
                  <p:cNvSpPr txBox="1"/>
                  <p:nvPr/>
                </p:nvSpPr>
                <p:spPr>
                  <a:xfrm>
                    <a:off x="4797425" y="3257278"/>
                    <a:ext cx="24765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C3EC3F5-0151-4831-B135-7DB935D9E8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7425" y="3257278"/>
                    <a:ext cx="247650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73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967D794-73AB-47AC-A860-351632AEC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0A8E550-3CF6-4A76-BB94-6C9FE23F4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73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AFEFF-CAAC-4361-8863-CDD0537F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Swin</a:t>
            </a:r>
            <a:r>
              <a:rPr lang="en-US" dirty="0"/>
              <a:t> Transformers</a:t>
            </a:r>
            <a:br>
              <a:rPr lang="en-US" dirty="0"/>
            </a:br>
            <a:r>
              <a:rPr lang="en-US" sz="3200" dirty="0"/>
              <a:t>Significance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48926-FC25-4855-AE51-9361352EA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representation achieves scale-invariance and shifted windows approach efficiently conveys information within the local window.</a:t>
            </a:r>
          </a:p>
          <a:p>
            <a:endParaRPr lang="en-US" dirty="0"/>
          </a:p>
          <a:p>
            <a:r>
              <a:rPr lang="en-US" dirty="0"/>
              <a:t>General-purpose transformer backbone that can achieve </a:t>
            </a:r>
            <a:r>
              <a:rPr lang="en-US"/>
              <a:t>SOTA performance.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5F019-A843-4C2D-89FB-4938A906B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7700D-49CB-4679-895A-1F82629F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38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E4333-A6F8-4F6F-BF30-2C760FA8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69599-7E7C-4FC5-AA93-B96CA17BC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Attention and its Different Form - </a:t>
            </a:r>
            <a:r>
              <a:rPr lang="en-US" sz="1800" dirty="0">
                <a:hlinkClick r:id="rId2"/>
              </a:rPr>
              <a:t>https://towardsdatascience.com/attention-and-its-different-forms-7fc3674d14dc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Attention? Attention! - </a:t>
            </a:r>
            <a:r>
              <a:rPr lang="en-US" sz="1800" dirty="0">
                <a:hlinkClick r:id="rId3"/>
              </a:rPr>
              <a:t>https://lilianweng.github.io/lil-log/2018/06/24/attention-attention.html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The Illustrated Transformer - </a:t>
            </a:r>
            <a:r>
              <a:rPr lang="en-US" sz="1800" dirty="0">
                <a:hlinkClick r:id="rId4"/>
              </a:rPr>
              <a:t>https://jalammar.github.io/illustrated-transformer/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Attention and Transformer related articles - </a:t>
            </a:r>
            <a:r>
              <a:rPr lang="en-US" sz="1800" dirty="0">
                <a:hlinkClick r:id="rId5"/>
              </a:rPr>
              <a:t>https://theaisummer.com/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Transformers for Image Recognition at Scale - </a:t>
            </a:r>
            <a:r>
              <a:rPr lang="en-US" sz="1800" dirty="0">
                <a:hlinkClick r:id="rId6"/>
              </a:rPr>
              <a:t>https://ai.googleblog.com/2020/12/transformers-for-image-recognition-at.html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Vision Transformers (</a:t>
            </a:r>
            <a:r>
              <a:rPr lang="en-US" sz="1800" dirty="0" err="1"/>
              <a:t>ViT</a:t>
            </a:r>
            <a:r>
              <a:rPr lang="en-US" sz="1800" dirty="0"/>
              <a:t>) in Image Recognition – 2021 Guide - </a:t>
            </a:r>
            <a:r>
              <a:rPr lang="en-US" sz="1800" dirty="0">
                <a:hlinkClick r:id="rId7"/>
              </a:rPr>
              <a:t>https://viso.ai/deep-learning/vision-transformer-vit/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 Comprehensive Guide to Attention Mechanism in Deep Learning for Everyone - </a:t>
            </a:r>
            <a:r>
              <a:rPr lang="en-US" sz="1800" dirty="0">
                <a:hlinkClick r:id="rId8"/>
              </a:rPr>
              <a:t>https://www.analyticsvidhya.com/blog/2019/11/comprehensive-guide-attention-mechanism-deep-learning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How do Transformers Work in NLP? A Guide to the Latest State-of-the-Art Models - </a:t>
            </a:r>
            <a:r>
              <a:rPr lang="en-US" sz="1800" dirty="0">
                <a:hlinkClick r:id="rId9"/>
              </a:rPr>
              <a:t>https://www.analyticsvidhya.com/blog/2019/06/understanding-transformers-nlp-state-of-the-art-models/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Swin</a:t>
            </a:r>
            <a:r>
              <a:rPr lang="en-US" sz="1800" dirty="0"/>
              <a:t> Transformers: The most powerful tool in Computer Vision - </a:t>
            </a:r>
            <a:r>
              <a:rPr lang="en-US" sz="1800" dirty="0">
                <a:hlinkClick r:id="rId10"/>
              </a:rPr>
              <a:t>https://sieunpark77.medium.com/swin-transformers-the-most-powerful-tool-in-computer-vision-659f78744871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Swin</a:t>
            </a:r>
            <a:r>
              <a:rPr lang="en-US" sz="1800" dirty="0"/>
              <a:t> Transformer: Hierarchical Vision Transformer using Shifted Windows (paper illustrated) - </a:t>
            </a:r>
            <a:r>
              <a:rPr lang="en-US" sz="1800" dirty="0">
                <a:hlinkClick r:id="rId11"/>
              </a:rPr>
              <a:t>https://www.youtube.com/watch?v=tFYxJZBAbE8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595E9-62B5-4425-8DFC-155CDBFAF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C0D93-3E76-46E1-9171-E0887D8C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45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52FEB-6789-40E2-90B8-B11AC288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BD9B-5B1C-4E40-9874-25FC038F952D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6EA81D-1580-4A1B-AD3C-9C0D61689C22}"/>
              </a:ext>
            </a:extLst>
          </p:cNvPr>
          <p:cNvSpPr/>
          <p:nvPr/>
        </p:nvSpPr>
        <p:spPr>
          <a:xfrm>
            <a:off x="2811003" y="2967335"/>
            <a:ext cx="6570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23001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B5D5-7EC7-4A8F-9238-C2D620D6B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BE4481-65FF-459B-92FD-4D02D8C265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sz="2000" dirty="0"/>
                  <a:t>Quantifies interdependence between input and output elements.</a:t>
                </a:r>
              </a:p>
              <a:p>
                <a:pPr algn="just"/>
                <a:endParaRPr lang="en-US" sz="2000" dirty="0"/>
              </a:p>
              <a:p>
                <a:pPr algn="just"/>
                <a:r>
                  <a:rPr lang="en-US" sz="2000" dirty="0"/>
                  <a:t>The context vector is now a weighted sum of all encoder hidden states, weighted by alignment score: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b="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 algn="just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BE4481-65FF-459B-92FD-4D02D8C265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DDB85408-8FB4-4254-99CD-E7B579B06AEC}"/>
              </a:ext>
            </a:extLst>
          </p:cNvPr>
          <p:cNvGrpSpPr/>
          <p:nvPr/>
        </p:nvGrpSpPr>
        <p:grpSpPr>
          <a:xfrm>
            <a:off x="6237513" y="3067631"/>
            <a:ext cx="4659251" cy="1558502"/>
            <a:chOff x="5332444" y="5302410"/>
            <a:chExt cx="4659251" cy="15585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3346C7D-6B98-493F-B758-953ECAB7E69D}"/>
                    </a:ext>
                  </a:extLst>
                </p:cNvPr>
                <p:cNvSpPr txBox="1"/>
                <p:nvPr/>
              </p:nvSpPr>
              <p:spPr>
                <a:xfrm>
                  <a:off x="6581052" y="5629643"/>
                  <a:ext cx="341064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1"/>
                      </a:solidFill>
                    </a:rPr>
                    <a:t>Encoder hidden state for the </a:t>
                  </a:r>
                  <a14:m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sz="1600" dirty="0" err="1">
                      <a:solidFill>
                        <a:schemeClr val="tx1"/>
                      </a:solidFill>
                    </a:rPr>
                    <a:t>th</a:t>
                  </a:r>
                  <a:r>
                    <a:rPr lang="en-US" sz="1600" dirty="0">
                      <a:solidFill>
                        <a:schemeClr val="tx1"/>
                      </a:solidFill>
                    </a:rPr>
                    <a:t> input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3346C7D-6B98-493F-B758-953ECAB7E6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052" y="5629643"/>
                  <a:ext cx="3410643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893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B8BA20-1BA3-4834-9E10-A1AD3E934ED5}"/>
                </a:ext>
              </a:extLst>
            </p:cNvPr>
            <p:cNvSpPr txBox="1"/>
            <p:nvPr/>
          </p:nvSpPr>
          <p:spPr>
            <a:xfrm>
              <a:off x="5896844" y="5302410"/>
              <a:ext cx="297318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Number of encoder hidden states</a:t>
              </a:r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571D27B6-C875-45A1-8DEA-AA05660B7D03}"/>
                </a:ext>
              </a:extLst>
            </p:cNvPr>
            <p:cNvSpPr/>
            <p:nvPr/>
          </p:nvSpPr>
          <p:spPr>
            <a:xfrm rot="10800000">
              <a:off x="6079687" y="6223338"/>
              <a:ext cx="853440" cy="637574"/>
            </a:xfrm>
            <a:prstGeom prst="arc">
              <a:avLst>
                <a:gd name="adj1" fmla="val 16319423"/>
                <a:gd name="adj2" fmla="val 21536551"/>
              </a:avLst>
            </a:prstGeom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624344E-9561-4612-AB4E-3DB886D8F116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5332444" y="5471687"/>
              <a:ext cx="564400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E938BEF-EF8E-40CD-823A-5874DC58DC8E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5960715" y="5798920"/>
              <a:ext cx="620337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E8D3F23-0ECA-48CA-8190-ADE9438819B5}"/>
                  </a:ext>
                </a:extLst>
              </p:cNvPr>
              <p:cNvSpPr txBox="1"/>
              <p:nvPr/>
            </p:nvSpPr>
            <p:spPr>
              <a:xfrm>
                <a:off x="7411476" y="4456857"/>
                <a:ext cx="394232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Decoder hidden state for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th input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E8D3F23-0ECA-48CA-8190-ADE943881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476" y="4456857"/>
                <a:ext cx="3942324" cy="338554"/>
              </a:xfrm>
              <a:prstGeom prst="rect">
                <a:avLst/>
              </a:prstGeom>
              <a:blipFill>
                <a:blip r:embed="rId4"/>
                <a:stretch>
                  <a:fillRect l="-927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6" name="Arc 2055">
            <a:extLst>
              <a:ext uri="{FF2B5EF4-FFF2-40B4-BE49-F238E27FC236}">
                <a16:creationId xmlns:a16="http://schemas.microsoft.com/office/drawing/2014/main" id="{E51EADB5-42CD-4C57-B814-14451A79A457}"/>
              </a:ext>
            </a:extLst>
          </p:cNvPr>
          <p:cNvSpPr/>
          <p:nvPr/>
        </p:nvSpPr>
        <p:spPr>
          <a:xfrm rot="15726416">
            <a:off x="7216179" y="3586502"/>
            <a:ext cx="644495" cy="579605"/>
          </a:xfrm>
          <a:prstGeom prst="arc">
            <a:avLst>
              <a:gd name="adj1" fmla="val 16200000"/>
              <a:gd name="adj2" fmla="val 21348258"/>
            </a:avLst>
          </a:prstGeom>
          <a:ln w="19050">
            <a:solidFill>
              <a:schemeClr val="accent6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8C084991-3830-4805-B73C-D6F40CB63D28}"/>
              </a:ext>
            </a:extLst>
          </p:cNvPr>
          <p:cNvGrpSpPr/>
          <p:nvPr/>
        </p:nvGrpSpPr>
        <p:grpSpPr>
          <a:xfrm>
            <a:off x="838200" y="3876304"/>
            <a:ext cx="3200401" cy="2874064"/>
            <a:chOff x="497717" y="3876304"/>
            <a:chExt cx="3200401" cy="2874064"/>
          </a:xfrm>
        </p:grpSpPr>
        <p:grpSp>
          <p:nvGrpSpPr>
            <p:cNvPr id="2055" name="Group 2054">
              <a:extLst>
                <a:ext uri="{FF2B5EF4-FFF2-40B4-BE49-F238E27FC236}">
                  <a16:creationId xmlns:a16="http://schemas.microsoft.com/office/drawing/2014/main" id="{96450387-E840-4897-BBA6-05CA397DAD8C}"/>
                </a:ext>
              </a:extLst>
            </p:cNvPr>
            <p:cNvGrpSpPr/>
            <p:nvPr/>
          </p:nvGrpSpPr>
          <p:grpSpPr>
            <a:xfrm>
              <a:off x="497717" y="3876304"/>
              <a:ext cx="3200400" cy="2629252"/>
              <a:chOff x="1731690" y="3770327"/>
              <a:chExt cx="3200400" cy="2629252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6109737D-931E-4E87-BF09-62FAFAA0F4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1690" y="3770327"/>
                <a:ext cx="3200400" cy="2629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54" name="TextBox 2053">
                    <a:extLst>
                      <a:ext uri="{FF2B5EF4-FFF2-40B4-BE49-F238E27FC236}">
                        <a16:creationId xmlns:a16="http://schemas.microsoft.com/office/drawing/2014/main" id="{56A144FE-5311-48AF-AF8D-8E46634EF7CD}"/>
                      </a:ext>
                    </a:extLst>
                  </p:cNvPr>
                  <p:cNvSpPr txBox="1"/>
                  <p:nvPr/>
                </p:nvSpPr>
                <p:spPr>
                  <a:xfrm>
                    <a:off x="2140720" y="5967283"/>
                    <a:ext cx="571999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054" name="TextBox 2053">
                    <a:extLst>
                      <a:ext uri="{FF2B5EF4-FFF2-40B4-BE49-F238E27FC236}">
                        <a16:creationId xmlns:a16="http://schemas.microsoft.com/office/drawing/2014/main" id="{56A144FE-5311-48AF-AF8D-8E46634EF7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0720" y="5967283"/>
                    <a:ext cx="57199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4301" b="-156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F46A446-C904-4CD9-B650-95B06D37CACF}"/>
                      </a:ext>
                    </a:extLst>
                  </p:cNvPr>
                  <p:cNvSpPr txBox="1"/>
                  <p:nvPr/>
                </p:nvSpPr>
                <p:spPr>
                  <a:xfrm>
                    <a:off x="3087742" y="5967282"/>
                    <a:ext cx="571999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F46A446-C904-4CD9-B650-95B06D37CA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7742" y="5967282"/>
                    <a:ext cx="57199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56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05687730-A7B0-4354-B2A1-1DCFFDA42B41}"/>
                      </a:ext>
                    </a:extLst>
                  </p:cNvPr>
                  <p:cNvSpPr txBox="1"/>
                  <p:nvPr/>
                </p:nvSpPr>
                <p:spPr>
                  <a:xfrm>
                    <a:off x="4246363" y="5967282"/>
                    <a:ext cx="571999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05687730-A7B0-4354-B2A1-1DCFFDA42B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6363" y="5967282"/>
                    <a:ext cx="57199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3191" b="-156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957F1C-3F98-4DDC-A509-CEF4EF61E0CB}"/>
                      </a:ext>
                    </a:extLst>
                  </p:cNvPr>
                  <p:cNvSpPr txBox="1"/>
                  <p:nvPr/>
                </p:nvSpPr>
                <p:spPr>
                  <a:xfrm>
                    <a:off x="2047102" y="3895264"/>
                    <a:ext cx="571999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9957F1C-3F98-4DDC-A509-CEF4EF61E0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102" y="3895264"/>
                    <a:ext cx="57199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6383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6BD0387E-546F-4E47-8D6E-EBAFA73278D7}"/>
                      </a:ext>
                    </a:extLst>
                  </p:cNvPr>
                  <p:cNvSpPr txBox="1"/>
                  <p:nvPr/>
                </p:nvSpPr>
                <p:spPr>
                  <a:xfrm>
                    <a:off x="2994124" y="3895263"/>
                    <a:ext cx="571999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6BD0387E-546F-4E47-8D6E-EBAFA73278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4124" y="3895263"/>
                    <a:ext cx="57199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A13F9D9-113B-4627-A682-E24C03F8B9AB}"/>
                      </a:ext>
                    </a:extLst>
                  </p:cNvPr>
                  <p:cNvSpPr txBox="1"/>
                  <p:nvPr/>
                </p:nvSpPr>
                <p:spPr>
                  <a:xfrm>
                    <a:off x="4152745" y="3895263"/>
                    <a:ext cx="571999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FA13F9D9-113B-4627-A682-E24C03F8B9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2745" y="3895263"/>
                    <a:ext cx="57199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752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C340BF3C-5DE5-4FB0-9E9F-986B40BD7DBA}"/>
                </a:ext>
              </a:extLst>
            </p:cNvPr>
            <p:cNvSpPr txBox="1"/>
            <p:nvPr/>
          </p:nvSpPr>
          <p:spPr>
            <a:xfrm>
              <a:off x="497717" y="6381036"/>
              <a:ext cx="3200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Decoder RNN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2D77D-641E-4476-B6F3-B2CB22092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FE35C-9B22-46F4-B3B8-960C47715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53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2AAF3-DCBC-4FAD-A4F3-6240E2251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Mechanism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0F3AFE1-EB73-4997-AB33-C1A3BABDC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Popular attention mechanisms:</a:t>
            </a:r>
          </a:p>
          <a:p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F076FB-1AD9-4105-81EE-41E514E68C48}"/>
              </a:ext>
            </a:extLst>
          </p:cNvPr>
          <p:cNvSpPr txBox="1"/>
          <p:nvPr/>
        </p:nvSpPr>
        <p:spPr>
          <a:xfrm>
            <a:off x="838200" y="4851566"/>
            <a:ext cx="1186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F5453"/>
                </a:solidFill>
              </a:rPr>
              <a:t>Transformer’s self-attention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62F44B-0861-4C3F-8EB3-F8FA9FB91304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2024743" y="5113176"/>
            <a:ext cx="701656" cy="0"/>
          </a:xfrm>
          <a:prstGeom prst="straightConnector1">
            <a:avLst/>
          </a:prstGeom>
          <a:ln w="28575">
            <a:solidFill>
              <a:srgbClr val="DF54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71682-DCA0-4666-BE45-1B4D6AE5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E5D7E-5DFB-4C67-B00A-63B458436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5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5906E1-44BF-4794-A56E-6A6CAEB6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97" y="2261313"/>
            <a:ext cx="67392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51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C040-F48E-40F6-8D13-3EE912028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32992-A4C7-4EC1-AD24-7051FCEC3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/>
              <a:t>Categories: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2000" b="1" dirty="0"/>
              <a:t>Global / Soft</a:t>
            </a:r>
            <a:r>
              <a:rPr lang="en-US" sz="2000" dirty="0"/>
              <a:t>: attends to the entire input state space.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2000" b="1" dirty="0"/>
              <a:t>Local / Hard</a:t>
            </a:r>
            <a:r>
              <a:rPr lang="en-US" sz="2000" dirty="0"/>
              <a:t>: attends to a part of input state space.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B557D-0C75-4C0B-9AB4-A2CD29968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F93F1-9AF8-42A2-BB6C-69977FEA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6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1AC5CCF-58B7-4F3B-878F-21ACD2EF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290" y="3234105"/>
            <a:ext cx="6425419" cy="325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11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42F30E-CB51-4396-A23B-6AE130B5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Mechanism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430A9A-C4B0-4139-8BA1-CFB33B3D0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Relates different positions of the same input sequence.</a:t>
            </a:r>
          </a:p>
          <a:p>
            <a:r>
              <a:rPr lang="en-US" sz="2000" dirty="0"/>
              <a:t>Theoretically the self-attention can adopt any score functions, but just replace the output sequence with the same input sequence.</a:t>
            </a:r>
          </a:p>
          <a:p>
            <a:endParaRPr lang="en-US" sz="2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4D4D50-94C3-4889-8504-362F1EB7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5A13D-9B08-4496-BBFB-E3D29BC6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7</a:t>
            </a:fld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19A01EEB-5FE2-4320-975C-F3DA8D5F2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111" y="3235133"/>
            <a:ext cx="5911778" cy="338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810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9B1B1-4427-4F6C-8B2A-BAACD940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  <a:br>
              <a:rPr lang="en-US" dirty="0"/>
            </a:br>
            <a:r>
              <a:rPr lang="en-US" sz="3200" dirty="0"/>
              <a:t>Model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A64B5-1997-4B86-8CA4-95551E6B7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C5FB1-1390-4704-B5EA-C58576AC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0B5C0-3D4F-4D37-8386-AD4CE5092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B76FB1-62FD-46EB-8550-8149BE4695C0}"/>
              </a:ext>
            </a:extLst>
          </p:cNvPr>
          <p:cNvGrpSpPr/>
          <p:nvPr/>
        </p:nvGrpSpPr>
        <p:grpSpPr>
          <a:xfrm>
            <a:off x="1670420" y="1828800"/>
            <a:ext cx="8851159" cy="5029200"/>
            <a:chOff x="1670420" y="1828800"/>
            <a:chExt cx="8851159" cy="5029200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256FC2CE-9BAD-4554-9748-29BE70AEF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0420" y="1828800"/>
              <a:ext cx="8851159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41DD8D-54E6-4F42-847E-ED9712076A1D}"/>
                </a:ext>
              </a:extLst>
            </p:cNvPr>
            <p:cNvSpPr txBox="1"/>
            <p:nvPr/>
          </p:nvSpPr>
          <p:spPr>
            <a:xfrm>
              <a:off x="5791200" y="6519446"/>
              <a:ext cx="4730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454D55"/>
                  </a:solidFill>
                </a:rPr>
                <a:t>* Actual encoder and decoder each consists of 6 blocks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259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9B1B1-4427-4F6C-8B2A-BAACD940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  <a:br>
              <a:rPr lang="en-US" dirty="0"/>
            </a:br>
            <a:r>
              <a:rPr lang="en-US" sz="3200" dirty="0"/>
              <a:t>Model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A64B5-1997-4B86-8CA4-95551E6B7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496A19-E624-40B4-B2C7-9E7B8851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Automation Lab – Sungkyunkwan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A6256-9A85-444F-954B-AC5C4EF3B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9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B76FB1-62FD-46EB-8550-8149BE4695C0}"/>
              </a:ext>
            </a:extLst>
          </p:cNvPr>
          <p:cNvGrpSpPr/>
          <p:nvPr/>
        </p:nvGrpSpPr>
        <p:grpSpPr>
          <a:xfrm>
            <a:off x="1670420" y="1828800"/>
            <a:ext cx="8851159" cy="5029200"/>
            <a:chOff x="1670420" y="1828800"/>
            <a:chExt cx="8851159" cy="50292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2418C4-6A42-463A-9382-07E049FA06F3}"/>
                </a:ext>
              </a:extLst>
            </p:cNvPr>
            <p:cNvGrpSpPr/>
            <p:nvPr/>
          </p:nvGrpSpPr>
          <p:grpSpPr>
            <a:xfrm>
              <a:off x="1670420" y="1828800"/>
              <a:ext cx="8851159" cy="5029200"/>
              <a:chOff x="1670420" y="1828800"/>
              <a:chExt cx="8851159" cy="5029200"/>
            </a:xfrm>
          </p:grpSpPr>
          <p:pic>
            <p:nvPicPr>
              <p:cNvPr id="7170" name="Picture 2">
                <a:extLst>
                  <a:ext uri="{FF2B5EF4-FFF2-40B4-BE49-F238E27FC236}">
                    <a16:creationId xmlns:a16="http://schemas.microsoft.com/office/drawing/2014/main" id="{256FC2CE-9BAD-4554-9748-29BE70AEF0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0420" y="1828800"/>
                <a:ext cx="8851159" cy="502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D16B7-16E9-49D4-84AB-D63C7569A395}"/>
                  </a:ext>
                </a:extLst>
              </p:cNvPr>
              <p:cNvSpPr txBox="1"/>
              <p:nvPr/>
            </p:nvSpPr>
            <p:spPr>
              <a:xfrm>
                <a:off x="2659380" y="5615940"/>
                <a:ext cx="3131820" cy="215444"/>
              </a:xfrm>
              <a:prstGeom prst="rect">
                <a:avLst/>
              </a:prstGeom>
              <a:solidFill>
                <a:srgbClr val="FEEFE0"/>
              </a:solidFill>
            </p:spPr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454D55"/>
                    </a:solidFill>
                  </a:rPr>
                  <a:t>Multi-Head Self-Attention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69FEF4-6D05-4C19-BEEE-F93E2CF6AE39}"/>
                  </a:ext>
                </a:extLst>
              </p:cNvPr>
              <p:cNvSpPr txBox="1"/>
              <p:nvPr/>
            </p:nvSpPr>
            <p:spPr>
              <a:xfrm>
                <a:off x="2659380" y="3642360"/>
                <a:ext cx="3131820" cy="215444"/>
              </a:xfrm>
              <a:prstGeom prst="rect">
                <a:avLst/>
              </a:prstGeom>
              <a:solidFill>
                <a:srgbClr val="FEEFE0"/>
              </a:solidFill>
            </p:spPr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454D55"/>
                    </a:solidFill>
                  </a:rPr>
                  <a:t>Multi-Head Self-Attention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0F546E-0476-4926-8F9F-25539990F060}"/>
                  </a:ext>
                </a:extLst>
              </p:cNvPr>
              <p:cNvSpPr txBox="1"/>
              <p:nvPr/>
            </p:nvSpPr>
            <p:spPr>
              <a:xfrm>
                <a:off x="7057276" y="5600700"/>
                <a:ext cx="3131820" cy="215444"/>
              </a:xfrm>
              <a:prstGeom prst="rect">
                <a:avLst/>
              </a:prstGeom>
              <a:solidFill>
                <a:srgbClr val="FEEFE0"/>
              </a:solidFill>
            </p:spPr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454D55"/>
                    </a:solidFill>
                  </a:rPr>
                  <a:t>Masked Multi-Head Self-Attention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7FABAB-E970-4C6A-B62A-9F4AB230010F}"/>
                  </a:ext>
                </a:extLst>
              </p:cNvPr>
              <p:cNvSpPr txBox="1"/>
              <p:nvPr/>
            </p:nvSpPr>
            <p:spPr>
              <a:xfrm>
                <a:off x="7057276" y="4704219"/>
                <a:ext cx="3131820" cy="215444"/>
              </a:xfrm>
              <a:prstGeom prst="rect">
                <a:avLst/>
              </a:prstGeom>
              <a:solidFill>
                <a:srgbClr val="FEEFE0"/>
              </a:solidFill>
            </p:spPr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454D55"/>
                    </a:solidFill>
                  </a:rPr>
                  <a:t>Multi-Head Encoder-Decoder Attention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41DD8D-54E6-4F42-847E-ED9712076A1D}"/>
                </a:ext>
              </a:extLst>
            </p:cNvPr>
            <p:cNvSpPr txBox="1"/>
            <p:nvPr/>
          </p:nvSpPr>
          <p:spPr>
            <a:xfrm>
              <a:off x="5791200" y="6519446"/>
              <a:ext cx="4730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454D55"/>
                  </a:solidFill>
                </a:rPr>
                <a:t>* Actual encoder and decoder each consists of 6 blocks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2593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1906</Words>
  <Application>Microsoft Office PowerPoint</Application>
  <PresentationFormat>Widescreen</PresentationFormat>
  <Paragraphs>272</Paragraphs>
  <Slides>32</Slides>
  <Notes>9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Courier New</vt:lpstr>
      <vt:lpstr>Helvetica</vt:lpstr>
      <vt:lpstr>Work Sans</vt:lpstr>
      <vt:lpstr>Office Theme</vt:lpstr>
      <vt:lpstr>Transformer</vt:lpstr>
      <vt:lpstr>References</vt:lpstr>
      <vt:lpstr>Background</vt:lpstr>
      <vt:lpstr>Attention Mechanism</vt:lpstr>
      <vt:lpstr>Attention Mechanism</vt:lpstr>
      <vt:lpstr>Attention Mechanism</vt:lpstr>
      <vt:lpstr>Self-Attention Mechanism</vt:lpstr>
      <vt:lpstr>Transformer Model Architecture</vt:lpstr>
      <vt:lpstr>Transformer Model Architecture</vt:lpstr>
      <vt:lpstr>Transformer Multi-Head Self-Attention Mechanism</vt:lpstr>
      <vt:lpstr>Transformer Multi-Head Self-Attention Mechanism</vt:lpstr>
      <vt:lpstr>Transformer Multi-Head Self-Attention Mechanism</vt:lpstr>
      <vt:lpstr>Transformer Positional Encoding</vt:lpstr>
      <vt:lpstr>Transformer Operation (1)</vt:lpstr>
      <vt:lpstr>Transformer Operation (2)</vt:lpstr>
      <vt:lpstr>Transformer Observations</vt:lpstr>
      <vt:lpstr>Vision Transformer (ViT)</vt:lpstr>
      <vt:lpstr>Vision Transformer (ViT) Model Architecture</vt:lpstr>
      <vt:lpstr>Vision Transformer (ViT) Operation</vt:lpstr>
      <vt:lpstr>Vision Transformer (ViT) Author’s Observation</vt:lpstr>
      <vt:lpstr>Vision Transformer (ViT) Experiment Results</vt:lpstr>
      <vt:lpstr>Swin Transformers </vt:lpstr>
      <vt:lpstr>Swin Transformers Network Architecture</vt:lpstr>
      <vt:lpstr>Swin Transformers Network Architecture</vt:lpstr>
      <vt:lpstr>Swin Transformers Network Architecture</vt:lpstr>
      <vt:lpstr>Swin Transformers Network Architecture</vt:lpstr>
      <vt:lpstr>Swin Transformers Experiment results: Image Classification</vt:lpstr>
      <vt:lpstr>Swin Transformers Experiment results: Object Detection</vt:lpstr>
      <vt:lpstr>Swin Transformers Experiment results: Semantic Segmentation</vt:lpstr>
      <vt:lpstr>Swin Transformers Significance</vt:lpstr>
      <vt:lpstr>Other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</dc:title>
  <dc:creator>Huy Hung Nguyen</dc:creator>
  <cp:lastModifiedBy>Huy Hung Nguyen</cp:lastModifiedBy>
  <cp:revision>165</cp:revision>
  <dcterms:created xsi:type="dcterms:W3CDTF">2021-11-12T03:09:41Z</dcterms:created>
  <dcterms:modified xsi:type="dcterms:W3CDTF">2021-11-13T04:13:42Z</dcterms:modified>
</cp:coreProperties>
</file>